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7" r:id="rId2"/>
    <p:sldId id="303" r:id="rId3"/>
    <p:sldId id="260" r:id="rId4"/>
    <p:sldId id="261" r:id="rId5"/>
    <p:sldId id="262" r:id="rId6"/>
    <p:sldId id="263" r:id="rId7"/>
    <p:sldId id="265" r:id="rId8"/>
    <p:sldId id="266" r:id="rId9"/>
    <p:sldId id="268" r:id="rId10"/>
    <p:sldId id="310" r:id="rId11"/>
    <p:sldId id="270" r:id="rId12"/>
    <p:sldId id="269" r:id="rId13"/>
    <p:sldId id="278" r:id="rId14"/>
    <p:sldId id="279" r:id="rId15"/>
    <p:sldId id="280" r:id="rId16"/>
    <p:sldId id="281" r:id="rId17"/>
    <p:sldId id="282" r:id="rId18"/>
    <p:sldId id="283" r:id="rId19"/>
    <p:sldId id="267" r:id="rId20"/>
    <p:sldId id="285" r:id="rId21"/>
    <p:sldId id="286" r:id="rId22"/>
    <p:sldId id="287" r:id="rId23"/>
    <p:sldId id="288" r:id="rId24"/>
    <p:sldId id="289" r:id="rId25"/>
    <p:sldId id="290" r:id="rId26"/>
    <p:sldId id="291" r:id="rId27"/>
    <p:sldId id="307" r:id="rId28"/>
    <p:sldId id="308" r:id="rId29"/>
    <p:sldId id="309" r:id="rId30"/>
    <p:sldId id="292" r:id="rId31"/>
    <p:sldId id="293" r:id="rId32"/>
    <p:sldId id="294" r:id="rId33"/>
    <p:sldId id="296" r:id="rId34"/>
    <p:sldId id="298" r:id="rId35"/>
    <p:sldId id="299" r:id="rId36"/>
    <p:sldId id="300" r:id="rId37"/>
    <p:sldId id="305" r:id="rId3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23" autoAdjust="0"/>
    <p:restoredTop sz="94660"/>
  </p:normalViewPr>
  <p:slideViewPr>
    <p:cSldViewPr>
      <p:cViewPr varScale="1">
        <p:scale>
          <a:sx n="64" d="100"/>
          <a:sy n="64" d="100"/>
        </p:scale>
        <p:origin x="-714"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63ECC1-AF8F-4FE9-A7FE-2FB0CE24B433}" type="doc">
      <dgm:prSet loTypeId="urn:microsoft.com/office/officeart/2005/8/layout/equation2" loCatId="relationship" qsTypeId="urn:microsoft.com/office/officeart/2005/8/quickstyle/3d1" qsCatId="3D" csTypeId="urn:microsoft.com/office/officeart/2005/8/colors/accent3_1" csCatId="accent3" phldr="1"/>
      <dgm:spPr/>
    </dgm:pt>
    <dgm:pt modelId="{2762D716-26CB-414D-835E-2ED3D5CB72AF}">
      <dgm:prSet phldrT="[Texto]" custT="1"/>
      <dgm:spPr/>
      <dgm:t>
        <a:bodyPr/>
        <a:lstStyle/>
        <a:p>
          <a:r>
            <a:rPr lang="es-MX" sz="2800" dirty="0" smtClean="0">
              <a:solidFill>
                <a:schemeClr val="accent2">
                  <a:lumMod val="75000"/>
                </a:schemeClr>
              </a:solidFill>
            </a:rPr>
            <a:t>Percibimos el mundo como un todo y no en forma fragmentada.</a:t>
          </a:r>
        </a:p>
      </dgm:t>
    </dgm:pt>
    <dgm:pt modelId="{C565D14C-FE25-4F6E-980B-1244FB285C18}" type="parTrans" cxnId="{C6B959E2-F2A3-413B-8106-3F78983039B8}">
      <dgm:prSet/>
      <dgm:spPr/>
      <dgm:t>
        <a:bodyPr/>
        <a:lstStyle/>
        <a:p>
          <a:endParaRPr lang="es-MX"/>
        </a:p>
      </dgm:t>
    </dgm:pt>
    <dgm:pt modelId="{21940D5C-DA80-454A-86AB-AA352AF3D504}" type="sibTrans" cxnId="{C6B959E2-F2A3-413B-8106-3F78983039B8}">
      <dgm:prSet/>
      <dgm:spPr/>
      <dgm:t>
        <a:bodyPr/>
        <a:lstStyle/>
        <a:p>
          <a:endParaRPr lang="es-MX"/>
        </a:p>
      </dgm:t>
    </dgm:pt>
    <dgm:pt modelId="{25596E5E-CFD1-45B3-9A68-3D4310B6C44A}" type="pres">
      <dgm:prSet presAssocID="{8C63ECC1-AF8F-4FE9-A7FE-2FB0CE24B433}" presName="Name0" presStyleCnt="0">
        <dgm:presLayoutVars>
          <dgm:dir/>
          <dgm:resizeHandles val="exact"/>
        </dgm:presLayoutVars>
      </dgm:prSet>
      <dgm:spPr/>
    </dgm:pt>
    <dgm:pt modelId="{B3D03247-B77B-4CD5-A0A0-85ED9DC885E3}" type="pres">
      <dgm:prSet presAssocID="{8C63ECC1-AF8F-4FE9-A7FE-2FB0CE24B433}" presName="vNodes" presStyleCnt="0"/>
      <dgm:spPr/>
    </dgm:pt>
    <dgm:pt modelId="{21676343-3ECE-4AE5-B3CB-F26A5ED27770}" type="pres">
      <dgm:prSet presAssocID="{8C63ECC1-AF8F-4FE9-A7FE-2FB0CE24B433}" presName="lastNode" presStyleLbl="node1" presStyleIdx="0" presStyleCnt="1" custLinFactNeighborX="10398" custLinFactNeighborY="8819">
        <dgm:presLayoutVars>
          <dgm:bulletEnabled val="1"/>
        </dgm:presLayoutVars>
      </dgm:prSet>
      <dgm:spPr/>
      <dgm:t>
        <a:bodyPr/>
        <a:lstStyle/>
        <a:p>
          <a:endParaRPr lang="es-MX"/>
        </a:p>
      </dgm:t>
    </dgm:pt>
  </dgm:ptLst>
  <dgm:cxnLst>
    <dgm:cxn modelId="{246F9419-8DC4-4BB0-9F8A-8ED7B1849071}" type="presOf" srcId="{8C63ECC1-AF8F-4FE9-A7FE-2FB0CE24B433}" destId="{25596E5E-CFD1-45B3-9A68-3D4310B6C44A}" srcOrd="0" destOrd="0" presId="urn:microsoft.com/office/officeart/2005/8/layout/equation2"/>
    <dgm:cxn modelId="{C6B959E2-F2A3-413B-8106-3F78983039B8}" srcId="{8C63ECC1-AF8F-4FE9-A7FE-2FB0CE24B433}" destId="{2762D716-26CB-414D-835E-2ED3D5CB72AF}" srcOrd="0" destOrd="0" parTransId="{C565D14C-FE25-4F6E-980B-1244FB285C18}" sibTransId="{21940D5C-DA80-454A-86AB-AA352AF3D504}"/>
    <dgm:cxn modelId="{338C7C44-0C01-4646-B5F1-C01781977E6E}" type="presOf" srcId="{2762D716-26CB-414D-835E-2ED3D5CB72AF}" destId="{21676343-3ECE-4AE5-B3CB-F26A5ED27770}" srcOrd="0" destOrd="0" presId="urn:microsoft.com/office/officeart/2005/8/layout/equation2"/>
    <dgm:cxn modelId="{7A78A7AA-DCA7-4A55-BE1B-F6D7FD6358B8}" type="presParOf" srcId="{25596E5E-CFD1-45B3-9A68-3D4310B6C44A}" destId="{B3D03247-B77B-4CD5-A0A0-85ED9DC885E3}" srcOrd="0" destOrd="0" presId="urn:microsoft.com/office/officeart/2005/8/layout/equation2"/>
    <dgm:cxn modelId="{E444DA49-9D98-42D6-8590-1F62E87F943E}" type="presParOf" srcId="{25596E5E-CFD1-45B3-9A68-3D4310B6C44A}" destId="{21676343-3ECE-4AE5-B3CB-F26A5ED27770}" srcOrd="1"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8E42F4-5DE2-45C9-AF41-2095203F7072}" type="doc">
      <dgm:prSet loTypeId="urn:microsoft.com/office/officeart/2009/layout/CircleArrowProcess" loCatId="cycle" qsTypeId="urn:microsoft.com/office/officeart/2005/8/quickstyle/simple1" qsCatId="simple" csTypeId="urn:microsoft.com/office/officeart/2005/8/colors/accent2_1" csCatId="accent2" phldr="1"/>
      <dgm:spPr/>
      <dgm:t>
        <a:bodyPr/>
        <a:lstStyle/>
        <a:p>
          <a:endParaRPr lang="es-MX"/>
        </a:p>
      </dgm:t>
    </dgm:pt>
    <dgm:pt modelId="{2337D836-F5C8-47C6-BEB4-DE2D02D9EA52}">
      <dgm:prSet phldrT="[Texto]" custT="1"/>
      <dgm:spPr/>
      <dgm:t>
        <a:bodyPr/>
        <a:lstStyle/>
        <a:p>
          <a:r>
            <a:rPr lang="es-MX" sz="1400" dirty="0" smtClean="0"/>
            <a:t>Células receptoras</a:t>
          </a:r>
          <a:endParaRPr lang="es-MX" sz="1400" dirty="0"/>
        </a:p>
      </dgm:t>
    </dgm:pt>
    <dgm:pt modelId="{5D6CBE6C-B5A7-476F-8C44-F25841DF6D99}" type="parTrans" cxnId="{048A3EE4-910C-4B48-A565-39047EB08F42}">
      <dgm:prSet/>
      <dgm:spPr/>
      <dgm:t>
        <a:bodyPr/>
        <a:lstStyle/>
        <a:p>
          <a:endParaRPr lang="es-MX"/>
        </a:p>
      </dgm:t>
    </dgm:pt>
    <dgm:pt modelId="{DD5F37BE-EA1B-4536-94B6-6B03A9DA8A88}" type="sibTrans" cxnId="{048A3EE4-910C-4B48-A565-39047EB08F42}">
      <dgm:prSet/>
      <dgm:spPr/>
      <dgm:t>
        <a:bodyPr/>
        <a:lstStyle/>
        <a:p>
          <a:endParaRPr lang="es-MX"/>
        </a:p>
      </dgm:t>
    </dgm:pt>
    <dgm:pt modelId="{7175309F-B2F0-488A-826A-97CF27271BA1}">
      <dgm:prSet phldrT="[Texto]" custT="1"/>
      <dgm:spPr/>
      <dgm:t>
        <a:bodyPr/>
        <a:lstStyle/>
        <a:p>
          <a:r>
            <a:rPr lang="es-MX" sz="1400" dirty="0" smtClean="0"/>
            <a:t>Sensación</a:t>
          </a:r>
          <a:endParaRPr lang="es-MX" sz="1400" dirty="0"/>
        </a:p>
      </dgm:t>
    </dgm:pt>
    <dgm:pt modelId="{00F8B09D-E358-4EC9-8752-ACD79B6FBA71}" type="parTrans" cxnId="{FF96BB2B-3136-433F-80A8-777108082537}">
      <dgm:prSet/>
      <dgm:spPr/>
      <dgm:t>
        <a:bodyPr/>
        <a:lstStyle/>
        <a:p>
          <a:endParaRPr lang="es-MX"/>
        </a:p>
      </dgm:t>
    </dgm:pt>
    <dgm:pt modelId="{F83AEC30-63A1-4D2F-86E1-AABE8B721E73}" type="sibTrans" cxnId="{FF96BB2B-3136-433F-80A8-777108082537}">
      <dgm:prSet/>
      <dgm:spPr/>
      <dgm:t>
        <a:bodyPr/>
        <a:lstStyle/>
        <a:p>
          <a:endParaRPr lang="es-MX"/>
        </a:p>
      </dgm:t>
    </dgm:pt>
    <dgm:pt modelId="{213E2A7C-FD86-45B9-AE73-ABCC74A590E9}">
      <dgm:prSet phldrT="[Texto]" custT="1"/>
      <dgm:spPr/>
      <dgm:t>
        <a:bodyPr/>
        <a:lstStyle/>
        <a:p>
          <a:r>
            <a:rPr lang="es-MX" sz="1400" dirty="0" smtClean="0"/>
            <a:t>Hipótesis </a:t>
          </a:r>
          <a:endParaRPr lang="es-MX" sz="1400" dirty="0"/>
        </a:p>
      </dgm:t>
    </dgm:pt>
    <dgm:pt modelId="{FDEC49B7-3032-4B1E-AF1E-759DC18CA1DD}" type="parTrans" cxnId="{A2724B06-93A0-4F7F-A1AD-B7F763B61122}">
      <dgm:prSet/>
      <dgm:spPr/>
      <dgm:t>
        <a:bodyPr/>
        <a:lstStyle/>
        <a:p>
          <a:endParaRPr lang="es-MX"/>
        </a:p>
      </dgm:t>
    </dgm:pt>
    <dgm:pt modelId="{8A078D89-B227-4A61-8E60-A821B50E3C8A}" type="sibTrans" cxnId="{A2724B06-93A0-4F7F-A1AD-B7F763B61122}">
      <dgm:prSet/>
      <dgm:spPr/>
      <dgm:t>
        <a:bodyPr/>
        <a:lstStyle/>
        <a:p>
          <a:endParaRPr lang="es-MX"/>
        </a:p>
      </dgm:t>
    </dgm:pt>
    <dgm:pt modelId="{D0AE9EE0-192A-415D-AAEB-6A497BF4FF6B}">
      <dgm:prSet phldrT="[Texto]"/>
      <dgm:spPr/>
      <dgm:t>
        <a:bodyPr/>
        <a:lstStyle/>
        <a:p>
          <a:r>
            <a:rPr lang="es-MX" dirty="0" smtClean="0"/>
            <a:t>Percepción</a:t>
          </a:r>
          <a:endParaRPr lang="es-MX" dirty="0"/>
        </a:p>
      </dgm:t>
    </dgm:pt>
    <dgm:pt modelId="{082CA995-D674-443D-A0CA-4919BDF9B82F}" type="parTrans" cxnId="{8B6B31F0-50BB-4267-A0BD-FAB93B494401}">
      <dgm:prSet/>
      <dgm:spPr/>
      <dgm:t>
        <a:bodyPr/>
        <a:lstStyle/>
        <a:p>
          <a:endParaRPr lang="es-MX"/>
        </a:p>
      </dgm:t>
    </dgm:pt>
    <dgm:pt modelId="{BC8CC28D-1BFC-42E4-9D84-B92C2EB8E101}" type="sibTrans" cxnId="{8B6B31F0-50BB-4267-A0BD-FAB93B494401}">
      <dgm:prSet/>
      <dgm:spPr/>
      <dgm:t>
        <a:bodyPr/>
        <a:lstStyle/>
        <a:p>
          <a:endParaRPr lang="es-MX"/>
        </a:p>
      </dgm:t>
    </dgm:pt>
    <dgm:pt modelId="{10794653-CB59-41D3-B943-8972191E2D18}" type="pres">
      <dgm:prSet presAssocID="{4A8E42F4-5DE2-45C9-AF41-2095203F7072}" presName="Name0" presStyleCnt="0">
        <dgm:presLayoutVars>
          <dgm:chMax val="7"/>
          <dgm:chPref val="7"/>
          <dgm:dir/>
          <dgm:animLvl val="lvl"/>
        </dgm:presLayoutVars>
      </dgm:prSet>
      <dgm:spPr/>
      <dgm:t>
        <a:bodyPr/>
        <a:lstStyle/>
        <a:p>
          <a:endParaRPr lang="es-MX"/>
        </a:p>
      </dgm:t>
    </dgm:pt>
    <dgm:pt modelId="{70726967-A431-427A-BA90-12FC51C8E5A6}" type="pres">
      <dgm:prSet presAssocID="{2337D836-F5C8-47C6-BEB4-DE2D02D9EA52}" presName="Accent1" presStyleCnt="0"/>
      <dgm:spPr/>
    </dgm:pt>
    <dgm:pt modelId="{C0192E8A-141F-49FC-B037-A14A9F568F51}" type="pres">
      <dgm:prSet presAssocID="{2337D836-F5C8-47C6-BEB4-DE2D02D9EA52}" presName="Accent" presStyleLbl="node1" presStyleIdx="0" presStyleCnt="4"/>
      <dgm:spPr/>
    </dgm:pt>
    <dgm:pt modelId="{FFA479A2-09D1-4BF6-83C0-27AC75A2A180}" type="pres">
      <dgm:prSet presAssocID="{2337D836-F5C8-47C6-BEB4-DE2D02D9EA52}" presName="Parent1" presStyleLbl="revTx" presStyleIdx="0" presStyleCnt="4">
        <dgm:presLayoutVars>
          <dgm:chMax val="1"/>
          <dgm:chPref val="1"/>
          <dgm:bulletEnabled val="1"/>
        </dgm:presLayoutVars>
      </dgm:prSet>
      <dgm:spPr/>
      <dgm:t>
        <a:bodyPr/>
        <a:lstStyle/>
        <a:p>
          <a:endParaRPr lang="es-MX"/>
        </a:p>
      </dgm:t>
    </dgm:pt>
    <dgm:pt modelId="{7A5CA019-FE41-4E93-BB0F-D706BBE5CD87}" type="pres">
      <dgm:prSet presAssocID="{7175309F-B2F0-488A-826A-97CF27271BA1}" presName="Accent2" presStyleCnt="0"/>
      <dgm:spPr/>
    </dgm:pt>
    <dgm:pt modelId="{6F6D865E-0462-4149-ADC1-D59FC3AF22AA}" type="pres">
      <dgm:prSet presAssocID="{7175309F-B2F0-488A-826A-97CF27271BA1}" presName="Accent" presStyleLbl="node1" presStyleIdx="1" presStyleCnt="4"/>
      <dgm:spPr/>
    </dgm:pt>
    <dgm:pt modelId="{D2001429-563B-403E-8116-138809AA4F07}" type="pres">
      <dgm:prSet presAssocID="{7175309F-B2F0-488A-826A-97CF27271BA1}" presName="Parent2" presStyleLbl="revTx" presStyleIdx="1" presStyleCnt="4">
        <dgm:presLayoutVars>
          <dgm:chMax val="1"/>
          <dgm:chPref val="1"/>
          <dgm:bulletEnabled val="1"/>
        </dgm:presLayoutVars>
      </dgm:prSet>
      <dgm:spPr/>
      <dgm:t>
        <a:bodyPr/>
        <a:lstStyle/>
        <a:p>
          <a:endParaRPr lang="es-MX"/>
        </a:p>
      </dgm:t>
    </dgm:pt>
    <dgm:pt modelId="{058D406B-6038-4DFA-BB74-CA0F306B8D4E}" type="pres">
      <dgm:prSet presAssocID="{213E2A7C-FD86-45B9-AE73-ABCC74A590E9}" presName="Accent3" presStyleCnt="0"/>
      <dgm:spPr/>
    </dgm:pt>
    <dgm:pt modelId="{3218785C-8D99-4C9D-98AC-256ABE941514}" type="pres">
      <dgm:prSet presAssocID="{213E2A7C-FD86-45B9-AE73-ABCC74A590E9}" presName="Accent" presStyleLbl="node1" presStyleIdx="2" presStyleCnt="4"/>
      <dgm:spPr/>
    </dgm:pt>
    <dgm:pt modelId="{E6CF087B-6B01-43D6-8198-A298FFAD38BF}" type="pres">
      <dgm:prSet presAssocID="{213E2A7C-FD86-45B9-AE73-ABCC74A590E9}" presName="Parent3" presStyleLbl="revTx" presStyleIdx="2" presStyleCnt="4">
        <dgm:presLayoutVars>
          <dgm:chMax val="1"/>
          <dgm:chPref val="1"/>
          <dgm:bulletEnabled val="1"/>
        </dgm:presLayoutVars>
      </dgm:prSet>
      <dgm:spPr/>
      <dgm:t>
        <a:bodyPr/>
        <a:lstStyle/>
        <a:p>
          <a:endParaRPr lang="es-MX"/>
        </a:p>
      </dgm:t>
    </dgm:pt>
    <dgm:pt modelId="{4D1DF7AD-3B07-4DAD-9945-6A75096F5DF1}" type="pres">
      <dgm:prSet presAssocID="{D0AE9EE0-192A-415D-AAEB-6A497BF4FF6B}" presName="Accent4" presStyleCnt="0"/>
      <dgm:spPr/>
    </dgm:pt>
    <dgm:pt modelId="{517A820A-6F5E-42A7-82B8-AEABD9041337}" type="pres">
      <dgm:prSet presAssocID="{D0AE9EE0-192A-415D-AAEB-6A497BF4FF6B}" presName="Accent" presStyleLbl="node1" presStyleIdx="3" presStyleCnt="4"/>
      <dgm:spPr/>
    </dgm:pt>
    <dgm:pt modelId="{72882AB1-F4B9-4EC2-A31B-D8672C6395B6}" type="pres">
      <dgm:prSet presAssocID="{D0AE9EE0-192A-415D-AAEB-6A497BF4FF6B}" presName="Parent4" presStyleLbl="revTx" presStyleIdx="3" presStyleCnt="4">
        <dgm:presLayoutVars>
          <dgm:chMax val="1"/>
          <dgm:chPref val="1"/>
          <dgm:bulletEnabled val="1"/>
        </dgm:presLayoutVars>
      </dgm:prSet>
      <dgm:spPr/>
      <dgm:t>
        <a:bodyPr/>
        <a:lstStyle/>
        <a:p>
          <a:endParaRPr lang="es-MX"/>
        </a:p>
      </dgm:t>
    </dgm:pt>
  </dgm:ptLst>
  <dgm:cxnLst>
    <dgm:cxn modelId="{8AB00875-020E-417D-B1C2-D5464D7DB10C}" type="presOf" srcId="{D0AE9EE0-192A-415D-AAEB-6A497BF4FF6B}" destId="{72882AB1-F4B9-4EC2-A31B-D8672C6395B6}" srcOrd="0" destOrd="0" presId="urn:microsoft.com/office/officeart/2009/layout/CircleArrowProcess"/>
    <dgm:cxn modelId="{64AF7C5E-96AC-4089-A775-47408661B4FF}" type="presOf" srcId="{4A8E42F4-5DE2-45C9-AF41-2095203F7072}" destId="{10794653-CB59-41D3-B943-8972191E2D18}" srcOrd="0" destOrd="0" presId="urn:microsoft.com/office/officeart/2009/layout/CircleArrowProcess"/>
    <dgm:cxn modelId="{FF96BB2B-3136-433F-80A8-777108082537}" srcId="{4A8E42F4-5DE2-45C9-AF41-2095203F7072}" destId="{7175309F-B2F0-488A-826A-97CF27271BA1}" srcOrd="1" destOrd="0" parTransId="{00F8B09D-E358-4EC9-8752-ACD79B6FBA71}" sibTransId="{F83AEC30-63A1-4D2F-86E1-AABE8B721E73}"/>
    <dgm:cxn modelId="{4B356693-D70D-49E1-AABF-2B0EA44E052B}" type="presOf" srcId="{2337D836-F5C8-47C6-BEB4-DE2D02D9EA52}" destId="{FFA479A2-09D1-4BF6-83C0-27AC75A2A180}" srcOrd="0" destOrd="0" presId="urn:microsoft.com/office/officeart/2009/layout/CircleArrowProcess"/>
    <dgm:cxn modelId="{6B1AFF0C-6E3B-4712-A9DD-83E2B4E8B13F}" type="presOf" srcId="{7175309F-B2F0-488A-826A-97CF27271BA1}" destId="{D2001429-563B-403E-8116-138809AA4F07}" srcOrd="0" destOrd="0" presId="urn:microsoft.com/office/officeart/2009/layout/CircleArrowProcess"/>
    <dgm:cxn modelId="{5C10007C-3339-4C7A-A55A-37FC428B05E9}" type="presOf" srcId="{213E2A7C-FD86-45B9-AE73-ABCC74A590E9}" destId="{E6CF087B-6B01-43D6-8198-A298FFAD38BF}" srcOrd="0" destOrd="0" presId="urn:microsoft.com/office/officeart/2009/layout/CircleArrowProcess"/>
    <dgm:cxn modelId="{048A3EE4-910C-4B48-A565-39047EB08F42}" srcId="{4A8E42F4-5DE2-45C9-AF41-2095203F7072}" destId="{2337D836-F5C8-47C6-BEB4-DE2D02D9EA52}" srcOrd="0" destOrd="0" parTransId="{5D6CBE6C-B5A7-476F-8C44-F25841DF6D99}" sibTransId="{DD5F37BE-EA1B-4536-94B6-6B03A9DA8A88}"/>
    <dgm:cxn modelId="{A2724B06-93A0-4F7F-A1AD-B7F763B61122}" srcId="{4A8E42F4-5DE2-45C9-AF41-2095203F7072}" destId="{213E2A7C-FD86-45B9-AE73-ABCC74A590E9}" srcOrd="2" destOrd="0" parTransId="{FDEC49B7-3032-4B1E-AF1E-759DC18CA1DD}" sibTransId="{8A078D89-B227-4A61-8E60-A821B50E3C8A}"/>
    <dgm:cxn modelId="{8B6B31F0-50BB-4267-A0BD-FAB93B494401}" srcId="{4A8E42F4-5DE2-45C9-AF41-2095203F7072}" destId="{D0AE9EE0-192A-415D-AAEB-6A497BF4FF6B}" srcOrd="3" destOrd="0" parTransId="{082CA995-D674-443D-A0CA-4919BDF9B82F}" sibTransId="{BC8CC28D-1BFC-42E4-9D84-B92C2EB8E101}"/>
    <dgm:cxn modelId="{9F821670-479A-4EA6-AD88-3D64BA1453D8}" type="presParOf" srcId="{10794653-CB59-41D3-B943-8972191E2D18}" destId="{70726967-A431-427A-BA90-12FC51C8E5A6}" srcOrd="0" destOrd="0" presId="urn:microsoft.com/office/officeart/2009/layout/CircleArrowProcess"/>
    <dgm:cxn modelId="{7EE3B31B-F1BC-4F83-A234-E2974651F84E}" type="presParOf" srcId="{70726967-A431-427A-BA90-12FC51C8E5A6}" destId="{C0192E8A-141F-49FC-B037-A14A9F568F51}" srcOrd="0" destOrd="0" presId="urn:microsoft.com/office/officeart/2009/layout/CircleArrowProcess"/>
    <dgm:cxn modelId="{15829C6B-3EF9-4306-A72F-761A2B71C432}" type="presParOf" srcId="{10794653-CB59-41D3-B943-8972191E2D18}" destId="{FFA479A2-09D1-4BF6-83C0-27AC75A2A180}" srcOrd="1" destOrd="0" presId="urn:microsoft.com/office/officeart/2009/layout/CircleArrowProcess"/>
    <dgm:cxn modelId="{C8EE23AC-9E02-453B-8ADE-5CE061FEF1F1}" type="presParOf" srcId="{10794653-CB59-41D3-B943-8972191E2D18}" destId="{7A5CA019-FE41-4E93-BB0F-D706BBE5CD87}" srcOrd="2" destOrd="0" presId="urn:microsoft.com/office/officeart/2009/layout/CircleArrowProcess"/>
    <dgm:cxn modelId="{A9AD8701-5BCF-45DB-932D-40F8DB91DC20}" type="presParOf" srcId="{7A5CA019-FE41-4E93-BB0F-D706BBE5CD87}" destId="{6F6D865E-0462-4149-ADC1-D59FC3AF22AA}" srcOrd="0" destOrd="0" presId="urn:microsoft.com/office/officeart/2009/layout/CircleArrowProcess"/>
    <dgm:cxn modelId="{09CA0208-4465-4038-ABBB-4E641A21FA9E}" type="presParOf" srcId="{10794653-CB59-41D3-B943-8972191E2D18}" destId="{D2001429-563B-403E-8116-138809AA4F07}" srcOrd="3" destOrd="0" presId="urn:microsoft.com/office/officeart/2009/layout/CircleArrowProcess"/>
    <dgm:cxn modelId="{436FB9EE-8BE7-4B52-8E46-1F7BEF2BACAC}" type="presParOf" srcId="{10794653-CB59-41D3-B943-8972191E2D18}" destId="{058D406B-6038-4DFA-BB74-CA0F306B8D4E}" srcOrd="4" destOrd="0" presId="urn:microsoft.com/office/officeart/2009/layout/CircleArrowProcess"/>
    <dgm:cxn modelId="{3E400353-7ADC-428B-8C6F-24980367293B}" type="presParOf" srcId="{058D406B-6038-4DFA-BB74-CA0F306B8D4E}" destId="{3218785C-8D99-4C9D-98AC-256ABE941514}" srcOrd="0" destOrd="0" presId="urn:microsoft.com/office/officeart/2009/layout/CircleArrowProcess"/>
    <dgm:cxn modelId="{AA5A2ACF-CC38-4E0C-9201-540CCE66F0B7}" type="presParOf" srcId="{10794653-CB59-41D3-B943-8972191E2D18}" destId="{E6CF087B-6B01-43D6-8198-A298FFAD38BF}" srcOrd="5" destOrd="0" presId="urn:microsoft.com/office/officeart/2009/layout/CircleArrowProcess"/>
    <dgm:cxn modelId="{FCAA4227-EF0A-4E54-A846-FBF1E0DD0D36}" type="presParOf" srcId="{10794653-CB59-41D3-B943-8972191E2D18}" destId="{4D1DF7AD-3B07-4DAD-9945-6A75096F5DF1}" srcOrd="6" destOrd="0" presId="urn:microsoft.com/office/officeart/2009/layout/CircleArrowProcess"/>
    <dgm:cxn modelId="{C2A19059-91A0-4AF6-A439-D8C9340C8F76}" type="presParOf" srcId="{4D1DF7AD-3B07-4DAD-9945-6A75096F5DF1}" destId="{517A820A-6F5E-42A7-82B8-AEABD9041337}" srcOrd="0" destOrd="0" presId="urn:microsoft.com/office/officeart/2009/layout/CircleArrowProcess"/>
    <dgm:cxn modelId="{B7181AB3-13B2-466F-8AEF-08781C803BFC}" type="presParOf" srcId="{10794653-CB59-41D3-B943-8972191E2D18}" destId="{72882AB1-F4B9-4EC2-A31B-D8672C6395B6}" srcOrd="7" destOrd="0" presId="urn:microsoft.com/office/officeart/2009/layout/CircleArrow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676343-3ECE-4AE5-B3CB-F26A5ED27770}">
      <dsp:nvSpPr>
        <dsp:cNvPr id="0" name=""/>
        <dsp:cNvSpPr/>
      </dsp:nvSpPr>
      <dsp:spPr>
        <a:xfrm>
          <a:off x="1440146" y="3968"/>
          <a:ext cx="4060031" cy="4060031"/>
        </a:xfrm>
        <a:prstGeom prst="ellipse">
          <a:avLst/>
        </a:prstGeom>
        <a:gradFill rotWithShape="0">
          <a:gsLst>
            <a:gs pos="0">
              <a:schemeClr val="lt1">
                <a:hueOff val="0"/>
                <a:satOff val="0"/>
                <a:lumOff val="0"/>
                <a:alphaOff val="0"/>
                <a:tint val="96000"/>
                <a:satMod val="120000"/>
                <a:lumMod val="120000"/>
              </a:schemeClr>
            </a:gs>
            <a:gs pos="100000">
              <a:schemeClr val="l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MX" sz="2800" kern="1200" dirty="0" smtClean="0">
              <a:solidFill>
                <a:schemeClr val="accent2">
                  <a:lumMod val="75000"/>
                </a:schemeClr>
              </a:solidFill>
            </a:rPr>
            <a:t>Percibimos el mundo como un todo y no en forma fragmentada.</a:t>
          </a:r>
        </a:p>
      </dsp:txBody>
      <dsp:txXfrm>
        <a:off x="1440146" y="3968"/>
        <a:ext cx="4060031" cy="406003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192E8A-141F-49FC-B037-A14A9F568F51}">
      <dsp:nvSpPr>
        <dsp:cNvPr id="0" name=""/>
        <dsp:cNvSpPr/>
      </dsp:nvSpPr>
      <dsp:spPr>
        <a:xfrm>
          <a:off x="2939053" y="0"/>
          <a:ext cx="1532378" cy="1532534"/>
        </a:xfrm>
        <a:prstGeom prst="circularArrow">
          <a:avLst>
            <a:gd name="adj1" fmla="val 10980"/>
            <a:gd name="adj2" fmla="val 1142322"/>
            <a:gd name="adj3" fmla="val 4500000"/>
            <a:gd name="adj4" fmla="val 10800000"/>
            <a:gd name="adj5" fmla="val 125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A479A2-09D1-4BF6-83C0-27AC75A2A180}">
      <dsp:nvSpPr>
        <dsp:cNvPr id="0" name=""/>
        <dsp:cNvSpPr/>
      </dsp:nvSpPr>
      <dsp:spPr>
        <a:xfrm>
          <a:off x="3277377" y="554735"/>
          <a:ext cx="855153" cy="427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t>Células receptoras</a:t>
          </a:r>
          <a:endParaRPr lang="es-MX" sz="1400" kern="1200" dirty="0"/>
        </a:p>
      </dsp:txBody>
      <dsp:txXfrm>
        <a:off x="3277377" y="554735"/>
        <a:ext cx="855153" cy="427532"/>
      </dsp:txXfrm>
    </dsp:sp>
    <dsp:sp modelId="{6F6D865E-0462-4149-ADC1-D59FC3AF22AA}">
      <dsp:nvSpPr>
        <dsp:cNvPr id="0" name=""/>
        <dsp:cNvSpPr/>
      </dsp:nvSpPr>
      <dsp:spPr>
        <a:xfrm>
          <a:off x="2513344" y="880668"/>
          <a:ext cx="1532378" cy="1532534"/>
        </a:xfrm>
        <a:prstGeom prst="leftCircularArrow">
          <a:avLst>
            <a:gd name="adj1" fmla="val 10980"/>
            <a:gd name="adj2" fmla="val 1142322"/>
            <a:gd name="adj3" fmla="val 6300000"/>
            <a:gd name="adj4" fmla="val 18900000"/>
            <a:gd name="adj5" fmla="val 125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001429-563B-403E-8116-138809AA4F07}">
      <dsp:nvSpPr>
        <dsp:cNvPr id="0" name=""/>
        <dsp:cNvSpPr/>
      </dsp:nvSpPr>
      <dsp:spPr>
        <a:xfrm>
          <a:off x="2849944" y="1437030"/>
          <a:ext cx="855153" cy="427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t>Sensación</a:t>
          </a:r>
          <a:endParaRPr lang="es-MX" sz="1400" kern="1200" dirty="0"/>
        </a:p>
      </dsp:txBody>
      <dsp:txXfrm>
        <a:off x="2849944" y="1437030"/>
        <a:ext cx="855153" cy="427532"/>
      </dsp:txXfrm>
    </dsp:sp>
    <dsp:sp modelId="{3218785C-8D99-4C9D-98AC-256ABE941514}">
      <dsp:nvSpPr>
        <dsp:cNvPr id="0" name=""/>
        <dsp:cNvSpPr/>
      </dsp:nvSpPr>
      <dsp:spPr>
        <a:xfrm>
          <a:off x="2939053" y="1764588"/>
          <a:ext cx="1532378" cy="1532534"/>
        </a:xfrm>
        <a:prstGeom prst="circularArrow">
          <a:avLst>
            <a:gd name="adj1" fmla="val 10980"/>
            <a:gd name="adj2" fmla="val 1142322"/>
            <a:gd name="adj3" fmla="val 4500000"/>
            <a:gd name="adj4" fmla="val 13500000"/>
            <a:gd name="adj5" fmla="val 125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CF087B-6B01-43D6-8198-A298FFAD38BF}">
      <dsp:nvSpPr>
        <dsp:cNvPr id="0" name=""/>
        <dsp:cNvSpPr/>
      </dsp:nvSpPr>
      <dsp:spPr>
        <a:xfrm>
          <a:off x="3277377" y="2319324"/>
          <a:ext cx="855153" cy="427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t>Hipótesis </a:t>
          </a:r>
          <a:endParaRPr lang="es-MX" sz="1400" kern="1200" dirty="0"/>
        </a:p>
      </dsp:txBody>
      <dsp:txXfrm>
        <a:off x="3277377" y="2319324"/>
        <a:ext cx="855153" cy="427532"/>
      </dsp:txXfrm>
    </dsp:sp>
    <dsp:sp modelId="{517A820A-6F5E-42A7-82B8-AEABD9041337}">
      <dsp:nvSpPr>
        <dsp:cNvPr id="0" name=""/>
        <dsp:cNvSpPr/>
      </dsp:nvSpPr>
      <dsp:spPr>
        <a:xfrm>
          <a:off x="2622574" y="2746857"/>
          <a:ext cx="1316505" cy="1317142"/>
        </a:xfrm>
        <a:prstGeom prst="blockArc">
          <a:avLst>
            <a:gd name="adj1" fmla="val 0"/>
            <a:gd name="adj2" fmla="val 18900000"/>
            <a:gd name="adj3" fmla="val 1274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882AB1-F4B9-4EC2-A31B-D8672C6395B6}">
      <dsp:nvSpPr>
        <dsp:cNvPr id="0" name=""/>
        <dsp:cNvSpPr/>
      </dsp:nvSpPr>
      <dsp:spPr>
        <a:xfrm>
          <a:off x="2849944" y="3201619"/>
          <a:ext cx="855153" cy="427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MX" sz="1300" kern="1200" dirty="0" smtClean="0"/>
            <a:t>Percepción</a:t>
          </a:r>
          <a:endParaRPr lang="es-MX" sz="1300" kern="1200" dirty="0"/>
        </a:p>
      </dsp:txBody>
      <dsp:txXfrm>
        <a:off x="2849944" y="3201619"/>
        <a:ext cx="855153" cy="427532"/>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94FF2C3-0DDE-4E64-AC76-0B81129C58C9}" type="datetimeFigureOut">
              <a:rPr lang="es-MX" smtClean="0"/>
              <a:pPr/>
              <a:t>08/11/2012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474FB7D-ED75-431F-97EB-9555F8CBB9EB}"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94FF2C3-0DDE-4E64-AC76-0B81129C58C9}" type="datetimeFigureOut">
              <a:rPr lang="es-MX" smtClean="0"/>
              <a:pPr/>
              <a:t>08/11/2012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474FB7D-ED75-431F-97EB-9555F8CBB9EB}"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94FF2C3-0DDE-4E64-AC76-0B81129C58C9}" type="datetimeFigureOut">
              <a:rPr lang="es-MX" smtClean="0"/>
              <a:pPr/>
              <a:t>08/11/2012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474FB7D-ED75-431F-97EB-9555F8CBB9EB}" type="slidenum">
              <a:rPr lang="es-MX" smtClean="0"/>
              <a:pPr/>
              <a:t>‹Nº›</a:t>
            </a:fld>
            <a:endParaRPr lang="es-MX"/>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94FF2C3-0DDE-4E64-AC76-0B81129C58C9}" type="datetimeFigureOut">
              <a:rPr lang="es-MX" smtClean="0"/>
              <a:pPr/>
              <a:t>08/11/2012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474FB7D-ED75-431F-97EB-9555F8CBB9EB}" type="slidenum">
              <a:rPr lang="es-MX" smtClean="0"/>
              <a:pPr/>
              <a:t>‹Nº›</a:t>
            </a:fld>
            <a:endParaRPr lang="es-MX"/>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94FF2C3-0DDE-4E64-AC76-0B81129C58C9}" type="datetimeFigureOut">
              <a:rPr lang="es-MX" smtClean="0"/>
              <a:pPr/>
              <a:t>08/11/2012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474FB7D-ED75-431F-97EB-9555F8CBB9EB}"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894FF2C3-0DDE-4E64-AC76-0B81129C58C9}" type="datetimeFigureOut">
              <a:rPr lang="es-MX" smtClean="0"/>
              <a:pPr/>
              <a:t>08/11/2012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474FB7D-ED75-431F-97EB-9555F8CBB9EB}" type="slidenum">
              <a:rPr lang="es-MX" smtClean="0"/>
              <a:pPr/>
              <a:t>‹Nº›</a:t>
            </a:fld>
            <a:endParaRPr lang="es-MX"/>
          </a:p>
        </p:txBody>
      </p:sp>
      <p:sp>
        <p:nvSpPr>
          <p:cNvPr id="9" name="Content Placeholder 8"/>
          <p:cNvSpPr>
            <a:spLocks noGrp="1"/>
          </p:cNvSpPr>
          <p:nvPr>
            <p:ph sz="quarter" idx="13"/>
          </p:nvPr>
        </p:nvSpPr>
        <p:spPr>
          <a:xfrm>
            <a:off x="676655"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94FF2C3-0DDE-4E64-AC76-0B81129C58C9}" type="datetimeFigureOut">
              <a:rPr lang="es-MX" smtClean="0"/>
              <a:pPr/>
              <a:t>08/11/2012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D474FB7D-ED75-431F-97EB-9555F8CBB9EB}"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894FF2C3-0DDE-4E64-AC76-0B81129C58C9}" type="datetimeFigureOut">
              <a:rPr lang="es-MX" smtClean="0"/>
              <a:pPr/>
              <a:t>08/11/2012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D474FB7D-ED75-431F-97EB-9555F8CBB9EB}"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894FF2C3-0DDE-4E64-AC76-0B81129C58C9}" type="datetimeFigureOut">
              <a:rPr lang="es-MX" smtClean="0"/>
              <a:pPr/>
              <a:t>08/11/2012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D474FB7D-ED75-431F-97EB-9555F8CBB9EB}"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94FF2C3-0DDE-4E64-AC76-0B81129C58C9}" type="datetimeFigureOut">
              <a:rPr lang="es-MX" smtClean="0"/>
              <a:pPr/>
              <a:t>08/11/2012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474FB7D-ED75-431F-97EB-9555F8CBB9EB}" type="slidenum">
              <a:rPr lang="es-MX" smtClean="0"/>
              <a:pPr/>
              <a:t>‹Nº›</a:t>
            </a:fld>
            <a:endParaRPr lang="es-MX"/>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94FF2C3-0DDE-4E64-AC76-0B81129C58C9}" type="datetimeFigureOut">
              <a:rPr lang="es-MX" smtClean="0"/>
              <a:pPr/>
              <a:t>08/11/2012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474FB7D-ED75-431F-97EB-9555F8CBB9EB}" type="slidenum">
              <a:rPr lang="es-MX" smtClean="0"/>
              <a:pPr/>
              <a:t>‹Nº›</a:t>
            </a:fld>
            <a:endParaRPr lang="es-MX"/>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894FF2C3-0DDE-4E64-AC76-0B81129C58C9}" type="datetimeFigureOut">
              <a:rPr lang="es-MX" smtClean="0"/>
              <a:pPr/>
              <a:t>08/11/2012</a:t>
            </a:fld>
            <a:endParaRPr lang="es-MX"/>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s-MX"/>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474FB7D-ED75-431F-97EB-9555F8CBB9EB}" type="slidenum">
              <a:rPr lang="es-MX" smtClean="0"/>
              <a:pPr/>
              <a:t>‹Nº›</a:t>
            </a:fld>
            <a:endParaRPr lang="es-MX"/>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definicion.de/persona/" TargetMode="External"/><Relationship Id="rId2" Type="http://schemas.openxmlformats.org/officeDocument/2006/relationships/hyperlink" Target="http://definicion.de/imaginacion/" TargetMode="Externa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hyperlink" Target="http://definicion.de/informacion" TargetMode="External"/><Relationship Id="rId4" Type="http://schemas.openxmlformats.org/officeDocument/2006/relationships/hyperlink" Target="http://definicion.de/imagen/"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www.aloj.us.es/galba/digital/cuatrimestre_ii/imagen-pagina/manzanas/manz4.jpg" TargetMode="External"/><Relationship Id="rId13" Type="http://schemas.openxmlformats.org/officeDocument/2006/relationships/image" Target="../media/image38.gif"/><Relationship Id="rId3" Type="http://schemas.openxmlformats.org/officeDocument/2006/relationships/image" Target="../media/image33.gif"/><Relationship Id="rId7" Type="http://schemas.openxmlformats.org/officeDocument/2006/relationships/image" Target="../media/image35.gif"/><Relationship Id="rId12" Type="http://schemas.openxmlformats.org/officeDocument/2006/relationships/hyperlink" Target="http://www.aloj.us.es/galba/digital/cuatrimestre_ii/imagen-pagina/imagenes/coe-03.jpg" TargetMode="External"/><Relationship Id="rId2" Type="http://schemas.openxmlformats.org/officeDocument/2006/relationships/hyperlink" Target="http://www.aloj.us.es/galba/digital/cuatrimestre_ii/imagen-pagina/imagenes/cartel1a.jpg" TargetMode="External"/><Relationship Id="rId1" Type="http://schemas.openxmlformats.org/officeDocument/2006/relationships/slideLayout" Target="../slideLayouts/slideLayout2.xml"/><Relationship Id="rId6" Type="http://schemas.openxmlformats.org/officeDocument/2006/relationships/hyperlink" Target="http://www.aloj.us.es/galba/digital/cuatrimestre_ii/imagen-pagina/manzanas/manz2b.jpg" TargetMode="External"/><Relationship Id="rId11" Type="http://schemas.openxmlformats.org/officeDocument/2006/relationships/image" Target="../media/image37.gif"/><Relationship Id="rId5" Type="http://schemas.openxmlformats.org/officeDocument/2006/relationships/image" Target="../media/image34.gif"/><Relationship Id="rId10" Type="http://schemas.openxmlformats.org/officeDocument/2006/relationships/hyperlink" Target="http://www.aloj.us.es/galba/digital/cuatrimestre_ii/imagen-pagina/manzanas/manz5.jpg" TargetMode="External"/><Relationship Id="rId4" Type="http://schemas.openxmlformats.org/officeDocument/2006/relationships/hyperlink" Target="http://www.aloj.us.es/galba/digital/cuatrimestre_ii/imagen-pagina/manzanas/manz2.jpg" TargetMode="External"/><Relationship Id="rId9" Type="http://schemas.openxmlformats.org/officeDocument/2006/relationships/image" Target="../media/image36.gif"/></Relationships>
</file>

<file path=ppt/slides/_rels/slide26.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hyperlink" Target="http://www.aloj.us.es/galba/digital/cuatrimestre_ii/imagen-pagina/imagenes/zapato1.jpg" TargetMode="Externa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gif"/><Relationship Id="rId4" Type="http://schemas.openxmlformats.org/officeDocument/2006/relationships/hyperlink" Target="http://www.aloj.us.es/galba/digital/cuatrimestre_ii/imagen-pagina/imagenes/walking3.jpg"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www.ite.educacion.es/formacion/materiales/129/cd/glosario.ht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4005064"/>
            <a:ext cx="2294749" cy="15270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31840" y="4157599"/>
            <a:ext cx="1647626" cy="16476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14000" y="3702149"/>
            <a:ext cx="2157263" cy="15270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Título"/>
          <p:cNvSpPr>
            <a:spLocks noGrp="1"/>
          </p:cNvSpPr>
          <p:nvPr>
            <p:ph type="ctrTitle"/>
          </p:nvPr>
        </p:nvSpPr>
        <p:spPr>
          <a:xfrm>
            <a:off x="469031" y="260648"/>
            <a:ext cx="7772400" cy="2016224"/>
          </a:xfrm>
        </p:spPr>
        <p:txBody>
          <a:bodyPr>
            <a:normAutofit/>
          </a:bodyPr>
          <a:lstStyle/>
          <a:p>
            <a:pPr algn="ctr"/>
            <a:r>
              <a:rPr lang="es-MX" sz="4000" dirty="0" smtClean="0">
                <a:solidFill>
                  <a:schemeClr val="accent2">
                    <a:lumMod val="75000"/>
                  </a:schemeClr>
                </a:solidFill>
              </a:rPr>
              <a:t>Proceso perceptual en el desarrollo del aprendizaje. </a:t>
            </a:r>
            <a:br>
              <a:rPr lang="es-MX" sz="4000" dirty="0" smtClean="0">
                <a:solidFill>
                  <a:schemeClr val="accent2">
                    <a:lumMod val="75000"/>
                  </a:schemeClr>
                </a:solidFill>
              </a:rPr>
            </a:br>
            <a:endParaRPr lang="es-MX" sz="4000" dirty="0">
              <a:solidFill>
                <a:schemeClr val="accent2">
                  <a:lumMod val="75000"/>
                </a:schemeClr>
              </a:solidFill>
            </a:endParaRPr>
          </a:p>
        </p:txBody>
      </p:sp>
      <p:sp>
        <p:nvSpPr>
          <p:cNvPr id="3" name="2 Subtítulo"/>
          <p:cNvSpPr>
            <a:spLocks noGrp="1"/>
          </p:cNvSpPr>
          <p:nvPr>
            <p:ph type="subTitle" idx="1"/>
          </p:nvPr>
        </p:nvSpPr>
        <p:spPr>
          <a:xfrm>
            <a:off x="1187624" y="1700808"/>
            <a:ext cx="6728792" cy="1674019"/>
          </a:xfrm>
        </p:spPr>
        <p:txBody>
          <a:bodyPr>
            <a:noAutofit/>
          </a:bodyPr>
          <a:lstStyle/>
          <a:p>
            <a:pPr marL="457200" indent="-457200">
              <a:buFont typeface="Arial" charset="0"/>
              <a:buChar char="•"/>
            </a:pPr>
            <a:r>
              <a:rPr lang="es-MX" sz="2800" dirty="0" smtClean="0">
                <a:solidFill>
                  <a:schemeClr val="accent2">
                    <a:lumMod val="60000"/>
                    <a:lumOff val="40000"/>
                  </a:schemeClr>
                </a:solidFill>
              </a:rPr>
              <a:t>*Sensación, Percepción y cognición. </a:t>
            </a:r>
          </a:p>
          <a:p>
            <a:pPr marL="457200" indent="-457200">
              <a:buFont typeface="Arial" charset="0"/>
              <a:buChar char="•"/>
            </a:pPr>
            <a:endParaRPr lang="es-MX" sz="2800" dirty="0" smtClean="0">
              <a:solidFill>
                <a:schemeClr val="accent2">
                  <a:lumMod val="60000"/>
                  <a:lumOff val="40000"/>
                </a:schemeClr>
              </a:solidFill>
            </a:endParaRPr>
          </a:p>
          <a:p>
            <a:pPr marL="457200" indent="-457200">
              <a:buFont typeface="Arial" charset="0"/>
              <a:buChar char="•"/>
            </a:pPr>
            <a:r>
              <a:rPr lang="es-MX" sz="2800" dirty="0" smtClean="0">
                <a:solidFill>
                  <a:schemeClr val="accent2">
                    <a:lumMod val="60000"/>
                    <a:lumOff val="40000"/>
                  </a:schemeClr>
                </a:solidFill>
              </a:rPr>
              <a:t>*La percepción sensomotriz en </a:t>
            </a:r>
          </a:p>
          <a:p>
            <a:r>
              <a:rPr lang="es-MX" sz="2800" dirty="0" smtClean="0">
                <a:solidFill>
                  <a:schemeClr val="accent2">
                    <a:lumMod val="60000"/>
                    <a:lumOff val="40000"/>
                  </a:schemeClr>
                </a:solidFill>
              </a:rPr>
              <a:t>el desarrollo  del niño visual, auditiva y táctil.  </a:t>
            </a:r>
          </a:p>
        </p:txBody>
      </p:sp>
      <p:sp>
        <p:nvSpPr>
          <p:cNvPr id="5" name="4 CuadroTexto"/>
          <p:cNvSpPr txBox="1"/>
          <p:nvPr/>
        </p:nvSpPr>
        <p:spPr>
          <a:xfrm>
            <a:off x="5004048" y="5229200"/>
            <a:ext cx="3096344" cy="1200329"/>
          </a:xfrm>
          <a:prstGeom prst="rect">
            <a:avLst/>
          </a:prstGeom>
          <a:noFill/>
        </p:spPr>
        <p:txBody>
          <a:bodyPr wrap="square" rtlCol="0">
            <a:spAutoFit/>
          </a:bodyPr>
          <a:lstStyle/>
          <a:p>
            <a:pPr algn="ctr"/>
            <a:r>
              <a:rPr lang="es-MX" dirty="0" smtClean="0">
                <a:solidFill>
                  <a:schemeClr val="accent2">
                    <a:lumMod val="75000"/>
                  </a:schemeClr>
                </a:solidFill>
              </a:rPr>
              <a:t>Lic. En educación preescolar. </a:t>
            </a:r>
          </a:p>
          <a:p>
            <a:pPr algn="ctr"/>
            <a:r>
              <a:rPr lang="es-MX" dirty="0" smtClean="0">
                <a:solidFill>
                  <a:schemeClr val="accent2">
                    <a:lumMod val="75000"/>
                  </a:schemeClr>
                </a:solidFill>
              </a:rPr>
              <a:t>Minerva Castillo R.</a:t>
            </a:r>
          </a:p>
          <a:p>
            <a:pPr algn="ctr"/>
            <a:r>
              <a:rPr lang="es-MX" dirty="0" smtClean="0">
                <a:solidFill>
                  <a:schemeClr val="accent2">
                    <a:lumMod val="75000"/>
                  </a:schemeClr>
                </a:solidFill>
              </a:rPr>
              <a:t>Erika Rojas B: </a:t>
            </a:r>
          </a:p>
          <a:p>
            <a:pPr algn="ctr"/>
            <a:r>
              <a:rPr lang="es-MX" dirty="0" smtClean="0">
                <a:solidFill>
                  <a:schemeClr val="accent2">
                    <a:lumMod val="75000"/>
                  </a:schemeClr>
                </a:solidFill>
              </a:rPr>
              <a:t>Liliana Rubio M.  </a:t>
            </a:r>
            <a:endParaRPr lang="es-MX" dirty="0">
              <a:solidFill>
                <a:schemeClr val="accent2">
                  <a:lumMod val="75000"/>
                </a:schemeClr>
              </a:solidFill>
            </a:endParaRPr>
          </a:p>
        </p:txBody>
      </p:sp>
    </p:spTree>
    <p:extLst>
      <p:ext uri="{BB962C8B-B14F-4D97-AF65-F5344CB8AC3E}">
        <p14:creationId xmlns:p14="http://schemas.microsoft.com/office/powerpoint/2010/main" xmlns="" val="2473517880"/>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arcador de contenido"/>
          <p:cNvSpPr>
            <a:spLocks noGrp="1"/>
          </p:cNvSpPr>
          <p:nvPr>
            <p:ph idx="1"/>
          </p:nvPr>
        </p:nvSpPr>
        <p:spPr>
          <a:xfrm>
            <a:off x="832367" y="764704"/>
            <a:ext cx="7412041" cy="5256584"/>
          </a:xfrm>
        </p:spPr>
        <p:txBody>
          <a:bodyPr>
            <a:normAutofit/>
          </a:bodyPr>
          <a:lstStyle/>
          <a:p>
            <a:pPr algn="ctr"/>
            <a:r>
              <a:rPr lang="es-MX" dirty="0" smtClean="0">
                <a:solidFill>
                  <a:schemeClr val="tx2">
                    <a:lumMod val="20000"/>
                    <a:lumOff val="80000"/>
                  </a:schemeClr>
                </a:solidFill>
              </a:rPr>
              <a:t>“Resulta difícil hablar de sensación sin mencionar la </a:t>
            </a:r>
            <a:r>
              <a:rPr lang="es-MX" i="1" u="sng" dirty="0" smtClean="0">
                <a:solidFill>
                  <a:schemeClr val="tx2">
                    <a:lumMod val="20000"/>
                    <a:lumOff val="80000"/>
                  </a:schemeClr>
                </a:solidFill>
              </a:rPr>
              <a:t>percepción”</a:t>
            </a:r>
          </a:p>
          <a:p>
            <a:pPr marL="0" indent="0" algn="ctr">
              <a:buNone/>
            </a:pPr>
            <a:endParaRPr lang="es-MX" i="1" u="sng" dirty="0" smtClean="0">
              <a:solidFill>
                <a:schemeClr val="tx2">
                  <a:lumMod val="20000"/>
                  <a:lumOff val="80000"/>
                </a:schemeClr>
              </a:solidFill>
            </a:endParaRPr>
          </a:p>
          <a:p>
            <a:pPr algn="ctr"/>
            <a:r>
              <a:rPr lang="es-MX" dirty="0" smtClean="0">
                <a:solidFill>
                  <a:schemeClr val="tx2">
                    <a:lumMod val="75000"/>
                  </a:schemeClr>
                </a:solidFill>
              </a:rPr>
              <a:t>Interpretación secundaria de las sensaciones</a:t>
            </a:r>
          </a:p>
          <a:p>
            <a:pPr marL="0" indent="0" algn="ctr">
              <a:buNone/>
            </a:pPr>
            <a:endParaRPr lang="es-MX" dirty="0" smtClean="0">
              <a:solidFill>
                <a:schemeClr val="tx2">
                  <a:lumMod val="20000"/>
                  <a:lumOff val="80000"/>
                </a:schemeClr>
              </a:solidFill>
            </a:endParaRPr>
          </a:p>
          <a:p>
            <a:pPr marL="0" indent="0" algn="ctr">
              <a:buNone/>
            </a:pPr>
            <a:endParaRPr lang="es-MX" dirty="0"/>
          </a:p>
          <a:p>
            <a:pPr marL="0" indent="0" algn="ctr">
              <a:buNone/>
            </a:pPr>
            <a:r>
              <a:rPr lang="es-MX" dirty="0" smtClean="0"/>
              <a:t>Experiencia y Recuerdos previos. </a:t>
            </a:r>
          </a:p>
          <a:p>
            <a:pPr marL="0" indent="0" algn="ctr">
              <a:buNone/>
            </a:pPr>
            <a:endParaRPr lang="es-MX" dirty="0" smtClean="0"/>
          </a:p>
          <a:p>
            <a:pPr marL="0" indent="0" algn="ctr">
              <a:buNone/>
            </a:pPr>
            <a:r>
              <a:rPr lang="es-MX" dirty="0" smtClean="0"/>
              <a:t>Sensación                             estimulo</a:t>
            </a:r>
          </a:p>
          <a:p>
            <a:pPr marL="0" indent="0" algn="ctr">
              <a:buNone/>
            </a:pPr>
            <a:endParaRPr lang="es-MX" dirty="0"/>
          </a:p>
          <a:p>
            <a:pPr marL="0" indent="0" algn="ctr">
              <a:buNone/>
            </a:pPr>
            <a:endParaRPr lang="es-MX" dirty="0" smtClean="0"/>
          </a:p>
          <a:p>
            <a:pPr marL="0" indent="0" algn="ctr">
              <a:buNone/>
            </a:pPr>
            <a:r>
              <a:rPr lang="es-MX" dirty="0" smtClean="0"/>
              <a:t>Percepción                         interpretación</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59515" y="2564904"/>
            <a:ext cx="554037" cy="817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5 Flecha derecha"/>
          <p:cNvSpPr/>
          <p:nvPr/>
        </p:nvSpPr>
        <p:spPr>
          <a:xfrm>
            <a:off x="4075652" y="5589240"/>
            <a:ext cx="672525"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Flecha derecha"/>
          <p:cNvSpPr/>
          <p:nvPr/>
        </p:nvSpPr>
        <p:spPr>
          <a:xfrm>
            <a:off x="4200270" y="4266416"/>
            <a:ext cx="672525"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xmlns="" val="2703865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xmlns="" val="2567084634"/>
              </p:ext>
            </p:extLst>
          </p:nvPr>
        </p:nvGraphicFramePr>
        <p:xfrm>
          <a:off x="2267744" y="119675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476400" y="3040817"/>
            <a:ext cx="2583432" cy="830997"/>
          </a:xfrm>
          <a:prstGeom prst="rect">
            <a:avLst/>
          </a:prstGeom>
          <a:noFill/>
        </p:spPr>
        <p:txBody>
          <a:bodyPr wrap="square" rtlCol="0">
            <a:spAutoFit/>
          </a:bodyPr>
          <a:lstStyle/>
          <a:p>
            <a:pPr algn="ctr"/>
            <a:r>
              <a:rPr lang="es-MX" sz="4800" dirty="0" smtClean="0">
                <a:solidFill>
                  <a:schemeClr val="accent2">
                    <a:lumMod val="75000"/>
                  </a:schemeClr>
                </a:solidFill>
              </a:rPr>
              <a:t>Gestalt</a:t>
            </a:r>
            <a:endParaRPr lang="es-MX" sz="4800" dirty="0">
              <a:solidFill>
                <a:schemeClr val="accent2">
                  <a:lumMod val="75000"/>
                </a:schemeClr>
              </a:solidFill>
            </a:endParaRPr>
          </a:p>
        </p:txBody>
      </p:sp>
    </p:spTree>
    <p:extLst>
      <p:ext uri="{BB962C8B-B14F-4D97-AF65-F5344CB8AC3E}">
        <p14:creationId xmlns:p14="http://schemas.microsoft.com/office/powerpoint/2010/main" xmlns="" val="210798483"/>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7788" y="116632"/>
            <a:ext cx="7772400" cy="1524000"/>
          </a:xfrm>
        </p:spPr>
        <p:txBody>
          <a:bodyPr>
            <a:normAutofit/>
          </a:bodyPr>
          <a:lstStyle/>
          <a:p>
            <a:r>
              <a:rPr lang="es-MX" sz="5400" dirty="0">
                <a:solidFill>
                  <a:srgbClr val="B13F9A">
                    <a:lumMod val="20000"/>
                    <a:lumOff val="80000"/>
                  </a:srgbClr>
                </a:solidFill>
              </a:rPr>
              <a:t>Percepción </a:t>
            </a:r>
            <a:endParaRPr lang="es-MX" sz="5400" dirty="0"/>
          </a:p>
        </p:txBody>
      </p:sp>
      <p:sp>
        <p:nvSpPr>
          <p:cNvPr id="4" name="3 Marcador de texto"/>
          <p:cNvSpPr>
            <a:spLocks noGrp="1"/>
          </p:cNvSpPr>
          <p:nvPr>
            <p:ph type="body" idx="1"/>
          </p:nvPr>
        </p:nvSpPr>
        <p:spPr>
          <a:xfrm>
            <a:off x="1475656" y="2564904"/>
            <a:ext cx="6768752" cy="1584176"/>
          </a:xfrm>
        </p:spPr>
        <p:txBody>
          <a:bodyPr>
            <a:noAutofit/>
          </a:bodyPr>
          <a:lstStyle/>
          <a:p>
            <a:endParaRPr lang="es-MX" sz="2800" dirty="0" smtClean="0"/>
          </a:p>
          <a:p>
            <a:endParaRPr lang="es-MX" sz="2800" dirty="0"/>
          </a:p>
          <a:p>
            <a:endParaRPr lang="es-MX" sz="2800" dirty="0" smtClean="0"/>
          </a:p>
          <a:p>
            <a:endParaRPr lang="es-MX" sz="2800" dirty="0"/>
          </a:p>
          <a:p>
            <a:endParaRPr lang="es-MX" sz="2800" dirty="0" smtClean="0"/>
          </a:p>
          <a:p>
            <a:endParaRPr lang="es-MX" sz="2800" dirty="0"/>
          </a:p>
          <a:p>
            <a:endParaRPr lang="es-MX" sz="2800" dirty="0" smtClean="0"/>
          </a:p>
          <a:p>
            <a:endParaRPr lang="es-MX" sz="2800" dirty="0"/>
          </a:p>
          <a:p>
            <a:endParaRPr lang="es-MX" sz="2800" dirty="0" smtClean="0"/>
          </a:p>
          <a:p>
            <a:endParaRPr lang="es-MX" sz="2800" dirty="0"/>
          </a:p>
          <a:p>
            <a:endParaRPr lang="es-MX" sz="2800" dirty="0" smtClean="0"/>
          </a:p>
          <a:p>
            <a:r>
              <a:rPr lang="es-MX" sz="2800" dirty="0" smtClean="0"/>
              <a:t>¿Cómo organiza nuestra mente las sensaciones en percepciones? </a:t>
            </a:r>
          </a:p>
          <a:p>
            <a:pPr algn="l"/>
            <a:r>
              <a:rPr lang="es-MX" sz="4000" dirty="0" smtClean="0">
                <a:solidFill>
                  <a:schemeClr val="accent1">
                    <a:lumMod val="75000"/>
                  </a:schemeClr>
                </a:solidFill>
              </a:rPr>
              <a:t>Gestalt          conjunto o forma </a:t>
            </a:r>
          </a:p>
          <a:p>
            <a:endParaRPr lang="es-MX" sz="4000" dirty="0" smtClean="0">
              <a:solidFill>
                <a:schemeClr val="accent1">
                  <a:lumMod val="75000"/>
                </a:schemeClr>
              </a:solidFill>
            </a:endParaRPr>
          </a:p>
          <a:p>
            <a:endParaRPr lang="es-MX" sz="4000" dirty="0" smtClean="0">
              <a:solidFill>
                <a:schemeClr val="accent1">
                  <a:lumMod val="75000"/>
                </a:schemeClr>
              </a:solidFill>
            </a:endParaRPr>
          </a:p>
        </p:txBody>
      </p:sp>
      <p:sp>
        <p:nvSpPr>
          <p:cNvPr id="5" name="4 Flecha derecha"/>
          <p:cNvSpPr/>
          <p:nvPr/>
        </p:nvSpPr>
        <p:spPr>
          <a:xfrm>
            <a:off x="3234134" y="2204864"/>
            <a:ext cx="79208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6" name="5 Diagrama"/>
          <p:cNvGraphicFramePr/>
          <p:nvPr>
            <p:extLst>
              <p:ext uri="{D42A27DB-BD31-4B8C-83A1-F6EECF244321}">
                <p14:modId xmlns:p14="http://schemas.microsoft.com/office/powerpoint/2010/main" xmlns="" val="3435260250"/>
              </p:ext>
            </p:extLst>
          </p:nvPr>
        </p:nvGraphicFramePr>
        <p:xfrm>
          <a:off x="1331640" y="2607325"/>
          <a:ext cx="698477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871106838"/>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619672" y="476672"/>
            <a:ext cx="6172200" cy="3024336"/>
          </a:xfrm>
        </p:spPr>
        <p:txBody>
          <a:bodyPr>
            <a:normAutofit/>
          </a:bodyPr>
          <a:lstStyle/>
          <a:p>
            <a:pPr algn="ctr"/>
            <a:r>
              <a:rPr lang="es-MX" sz="6600" dirty="0" smtClean="0"/>
              <a:t>Cognición</a:t>
            </a:r>
            <a:br>
              <a:rPr lang="es-MX" sz="6600" dirty="0" smtClean="0"/>
            </a:br>
            <a:r>
              <a:rPr lang="es-MX" sz="2000" dirty="0" smtClean="0"/>
              <a:t>ACCIÓN Y EFECTO DE CONOCER </a:t>
            </a:r>
            <a:br>
              <a:rPr lang="es-MX" sz="2000" dirty="0" smtClean="0"/>
            </a:br>
            <a:r>
              <a:rPr lang="es-MX" dirty="0" smtClean="0"/>
              <a:t/>
            </a:r>
            <a:br>
              <a:rPr lang="es-MX" dirty="0" smtClean="0"/>
            </a:br>
            <a:endParaRPr lang="es-MX" dirty="0"/>
          </a:p>
        </p:txBody>
      </p:sp>
      <p:pic>
        <p:nvPicPr>
          <p:cNvPr id="4" name="3 Imagen" descr="https://encrypted-tbn2.gstatic.com/images?q=tbn:ANd9GcSCEvM6FMmZErCGoDRHjLWuO4b-7krEd9ncrEQay2mkrP8sqlIuGA"/>
          <p:cNvPicPr/>
          <p:nvPr/>
        </p:nvPicPr>
        <p:blipFill>
          <a:blip r:embed="rId2" cstate="print"/>
          <a:srcRect/>
          <a:stretch>
            <a:fillRect/>
          </a:stretch>
        </p:blipFill>
        <p:spPr bwMode="auto">
          <a:xfrm>
            <a:off x="2627784" y="2915032"/>
            <a:ext cx="3888432" cy="2880320"/>
          </a:xfrm>
          <a:prstGeom prst="rect">
            <a:avLst/>
          </a:prstGeom>
          <a:noFill/>
          <a:ln w="9525">
            <a:noFill/>
            <a:miter lim="800000"/>
            <a:headEnd/>
            <a:tailEnd/>
          </a:ln>
        </p:spPr>
      </p:pic>
    </p:spTree>
    <p:extLst>
      <p:ext uri="{BB962C8B-B14F-4D97-AF65-F5344CB8AC3E}">
        <p14:creationId xmlns:p14="http://schemas.microsoft.com/office/powerpoint/2010/main" xmlns="" val="4258640436"/>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sz="quarter" idx="1"/>
          </p:nvPr>
        </p:nvSpPr>
        <p:spPr>
          <a:xfrm>
            <a:off x="457200" y="692696"/>
            <a:ext cx="7467600" cy="6165304"/>
          </a:xfrm>
        </p:spPr>
        <p:txBody>
          <a:bodyPr/>
          <a:lstStyle/>
          <a:p>
            <a:r>
              <a:rPr lang="es-MX" dirty="0" smtClean="0">
                <a:solidFill>
                  <a:schemeClr val="tx2">
                    <a:lumMod val="75000"/>
                  </a:schemeClr>
                </a:solidFill>
                <a:latin typeface="Comic Sans MS" pitchFamily="66" charset="0"/>
              </a:rPr>
              <a:t>Él término </a:t>
            </a:r>
            <a:r>
              <a:rPr lang="es-MX" b="1" dirty="0" smtClean="0">
                <a:solidFill>
                  <a:schemeClr val="tx2">
                    <a:lumMod val="75000"/>
                  </a:schemeClr>
                </a:solidFill>
                <a:latin typeface="Comic Sans MS" pitchFamily="66" charset="0"/>
              </a:rPr>
              <a:t>cognición</a:t>
            </a:r>
            <a:r>
              <a:rPr lang="es-MX" dirty="0" smtClean="0">
                <a:solidFill>
                  <a:schemeClr val="tx2">
                    <a:lumMod val="75000"/>
                  </a:schemeClr>
                </a:solidFill>
                <a:latin typeface="Comic Sans MS" pitchFamily="66" charset="0"/>
              </a:rPr>
              <a:t> etimológicamente del latín </a:t>
            </a:r>
            <a:r>
              <a:rPr lang="es-MX" i="1" dirty="0" err="1" smtClean="0">
                <a:solidFill>
                  <a:schemeClr val="tx2">
                    <a:lumMod val="75000"/>
                  </a:schemeClr>
                </a:solidFill>
                <a:latin typeface="Comic Sans MS" pitchFamily="66" charset="0"/>
              </a:rPr>
              <a:t>cognitio</a:t>
            </a:r>
            <a:r>
              <a:rPr lang="es-MX" i="1" dirty="0" smtClean="0">
                <a:solidFill>
                  <a:schemeClr val="tx2">
                    <a:lumMod val="75000"/>
                  </a:schemeClr>
                </a:solidFill>
                <a:latin typeface="Comic Sans MS" pitchFamily="66" charset="0"/>
              </a:rPr>
              <a:t>, </a:t>
            </a:r>
            <a:r>
              <a:rPr lang="es-MX" dirty="0" smtClean="0">
                <a:solidFill>
                  <a:schemeClr val="tx2">
                    <a:lumMod val="75000"/>
                  </a:schemeClr>
                </a:solidFill>
                <a:latin typeface="Comic Sans MS" pitchFamily="66" charset="0"/>
              </a:rPr>
              <a:t>significa aproximadamente: razonar, e implica el conocimiento alcanzado mediante el ejercicio de las facultades mentales, lo cual nos lleva a deducir la existencia de un tipo de habilidad a la cual denominamos como facultad o </a:t>
            </a:r>
            <a:r>
              <a:rPr lang="es-MX" b="1" dirty="0" smtClean="0">
                <a:solidFill>
                  <a:schemeClr val="tx2">
                    <a:lumMod val="75000"/>
                  </a:schemeClr>
                </a:solidFill>
                <a:latin typeface="Comic Sans MS" pitchFamily="66" charset="0"/>
              </a:rPr>
              <a:t>capacidad mental</a:t>
            </a:r>
            <a:r>
              <a:rPr lang="es-MX" dirty="0" smtClean="0">
                <a:solidFill>
                  <a:schemeClr val="tx2">
                    <a:lumMod val="75000"/>
                  </a:schemeClr>
                </a:solidFill>
                <a:latin typeface="Comic Sans MS" pitchFamily="66" charset="0"/>
              </a:rPr>
              <a:t>, que a su vez nos permite observar con mas detenimiento él término </a:t>
            </a:r>
            <a:r>
              <a:rPr lang="es-MX" b="1" dirty="0" smtClean="0">
                <a:solidFill>
                  <a:schemeClr val="tx2">
                    <a:lumMod val="75000"/>
                  </a:schemeClr>
                </a:solidFill>
                <a:latin typeface="Comic Sans MS" pitchFamily="66" charset="0"/>
              </a:rPr>
              <a:t>mente;</a:t>
            </a:r>
            <a:r>
              <a:rPr lang="es-MX" i="1" dirty="0" smtClean="0">
                <a:solidFill>
                  <a:schemeClr val="tx2">
                    <a:lumMod val="75000"/>
                  </a:schemeClr>
                </a:solidFill>
                <a:latin typeface="Comic Sans MS" pitchFamily="66" charset="0"/>
              </a:rPr>
              <a:t> </a:t>
            </a:r>
            <a:r>
              <a:rPr lang="es-MX" dirty="0" smtClean="0">
                <a:solidFill>
                  <a:schemeClr val="tx2">
                    <a:lumMod val="75000"/>
                  </a:schemeClr>
                </a:solidFill>
                <a:latin typeface="Comic Sans MS" pitchFamily="66" charset="0"/>
              </a:rPr>
              <a:t>definido como facultad intelectual, actuando dentro de los marcos del </a:t>
            </a:r>
            <a:r>
              <a:rPr lang="es-MX" b="1" dirty="0" smtClean="0">
                <a:solidFill>
                  <a:schemeClr val="tx2">
                    <a:lumMod val="75000"/>
                  </a:schemeClr>
                </a:solidFill>
                <a:latin typeface="Comic Sans MS" pitchFamily="66" charset="0"/>
              </a:rPr>
              <a:t>pensamiento, la memoria, la imaginación y la voluntad</a:t>
            </a:r>
            <a:r>
              <a:rPr lang="es-MX" dirty="0" smtClean="0">
                <a:solidFill>
                  <a:schemeClr val="tx2">
                    <a:lumMod val="75000"/>
                  </a:schemeClr>
                </a:solidFill>
                <a:latin typeface="Comic Sans MS" pitchFamily="66" charset="0"/>
              </a:rPr>
              <a:t>. </a:t>
            </a:r>
            <a:endParaRPr lang="es-MX" dirty="0">
              <a:solidFill>
                <a:schemeClr val="tx2">
                  <a:lumMod val="75000"/>
                </a:schemeClr>
              </a:solidFill>
              <a:latin typeface="Comic Sans MS" pitchFamily="66" charset="0"/>
            </a:endParaRPr>
          </a:p>
        </p:txBody>
      </p:sp>
      <p:pic>
        <p:nvPicPr>
          <p:cNvPr id="6" name="5 Imagen" descr="https://encrypted-tbn1.gstatic.com/images?q=tbn:ANd9GcSFyAlef1JjCrw79V_ra6Jn9mt4J6xo6jG77-i9G_YxMuP_C2aAeQ"/>
          <p:cNvPicPr/>
          <p:nvPr/>
        </p:nvPicPr>
        <p:blipFill>
          <a:blip r:embed="rId2" cstate="print"/>
          <a:srcRect/>
          <a:stretch>
            <a:fillRect/>
          </a:stretch>
        </p:blipFill>
        <p:spPr bwMode="auto">
          <a:xfrm>
            <a:off x="4427984" y="4941168"/>
            <a:ext cx="3600400" cy="1916832"/>
          </a:xfrm>
          <a:prstGeom prst="rect">
            <a:avLst/>
          </a:prstGeom>
          <a:noFill/>
          <a:ln w="9525">
            <a:noFill/>
            <a:miter lim="800000"/>
            <a:headEnd/>
            <a:tailEnd/>
          </a:ln>
        </p:spPr>
      </p:pic>
    </p:spTree>
    <p:extLst>
      <p:ext uri="{BB962C8B-B14F-4D97-AF65-F5344CB8AC3E}">
        <p14:creationId xmlns:p14="http://schemas.microsoft.com/office/powerpoint/2010/main" xmlns="" val="1911064644"/>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Llamada de nube"/>
          <p:cNvSpPr/>
          <p:nvPr/>
        </p:nvSpPr>
        <p:spPr>
          <a:xfrm>
            <a:off x="683568" y="980728"/>
            <a:ext cx="7560840" cy="4824536"/>
          </a:xfrm>
          <a:prstGeom prst="cloudCallou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 name="1 Título"/>
          <p:cNvSpPr>
            <a:spLocks noGrp="1"/>
          </p:cNvSpPr>
          <p:nvPr>
            <p:ph type="title"/>
          </p:nvPr>
        </p:nvSpPr>
        <p:spPr>
          <a:xfrm>
            <a:off x="457200" y="274638"/>
            <a:ext cx="7467600" cy="6178698"/>
          </a:xfrm>
        </p:spPr>
        <p:txBody>
          <a:bodyPr>
            <a:normAutofit/>
          </a:bodyPr>
          <a:lstStyle/>
          <a:p>
            <a:pPr algn="ctr">
              <a:buFont typeface="Arial" pitchFamily="34" charset="0"/>
              <a:buChar char="•"/>
            </a:pPr>
            <a:r>
              <a:rPr lang="es-MX" sz="2400" b="1" dirty="0" smtClean="0">
                <a:solidFill>
                  <a:schemeClr val="accent1">
                    <a:lumMod val="40000"/>
                    <a:lumOff val="60000"/>
                  </a:schemeClr>
                </a:solidFill>
                <a:latin typeface="Comic Sans MS" pitchFamily="66" charset="0"/>
              </a:rPr>
              <a:t>El pensamiento:</a:t>
            </a:r>
            <a:br>
              <a:rPr lang="es-MX" sz="2400" b="1" dirty="0" smtClean="0">
                <a:solidFill>
                  <a:schemeClr val="accent1">
                    <a:lumMod val="40000"/>
                    <a:lumOff val="60000"/>
                  </a:schemeClr>
                </a:solidFill>
                <a:latin typeface="Comic Sans MS" pitchFamily="66" charset="0"/>
              </a:rPr>
            </a:br>
            <a:r>
              <a:rPr lang="es-MX" sz="2400" b="1" dirty="0" smtClean="0">
                <a:solidFill>
                  <a:schemeClr val="accent1">
                    <a:lumMod val="40000"/>
                    <a:lumOff val="60000"/>
                  </a:schemeClr>
                </a:solidFill>
                <a:latin typeface="Comic Sans MS" pitchFamily="66" charset="0"/>
              </a:rPr>
              <a:t>Proceso mediante el cual </a:t>
            </a:r>
            <a:r>
              <a:rPr lang="es-MX" sz="2400" b="1" dirty="0" smtClean="0">
                <a:solidFill>
                  <a:schemeClr val="accent2">
                    <a:lumMod val="75000"/>
                  </a:schemeClr>
                </a:solidFill>
                <a:latin typeface="Comic Sans MS" pitchFamily="66" charset="0"/>
              </a:rPr>
              <a:t>se planifican las acciones que permiten superar los</a:t>
            </a:r>
            <a:br>
              <a:rPr lang="es-MX" sz="2400" b="1" dirty="0" smtClean="0">
                <a:solidFill>
                  <a:schemeClr val="accent2">
                    <a:lumMod val="75000"/>
                  </a:schemeClr>
                </a:solidFill>
                <a:latin typeface="Comic Sans MS" pitchFamily="66" charset="0"/>
              </a:rPr>
            </a:br>
            <a:r>
              <a:rPr lang="es-MX" sz="2400" b="1" dirty="0" smtClean="0">
                <a:solidFill>
                  <a:schemeClr val="accent2">
                    <a:lumMod val="75000"/>
                  </a:schemeClr>
                </a:solidFill>
                <a:latin typeface="Comic Sans MS" pitchFamily="66" charset="0"/>
              </a:rPr>
              <a:t>obstáculos que se interponen entre lo que se tiene y lo que se quiere lograr.</a:t>
            </a:r>
            <a:br>
              <a:rPr lang="es-MX" sz="2400" b="1" dirty="0" smtClean="0">
                <a:solidFill>
                  <a:schemeClr val="accent2">
                    <a:lumMod val="75000"/>
                  </a:schemeClr>
                </a:solidFill>
                <a:latin typeface="Comic Sans MS" pitchFamily="66" charset="0"/>
              </a:rPr>
            </a:br>
            <a:r>
              <a:rPr lang="es-MX" sz="2400" b="1" dirty="0" smtClean="0">
                <a:solidFill>
                  <a:schemeClr val="accent2">
                    <a:lumMod val="75000"/>
                  </a:schemeClr>
                </a:solidFill>
                <a:latin typeface="Comic Sans MS" pitchFamily="66" charset="0"/>
              </a:rPr>
              <a:t>Reconocer, saber cuándo y cómo aplicar estos procesos intelectuales es de</a:t>
            </a:r>
            <a:br>
              <a:rPr lang="es-MX" sz="2400" b="1" dirty="0" smtClean="0">
                <a:solidFill>
                  <a:schemeClr val="accent2">
                    <a:lumMod val="75000"/>
                  </a:schemeClr>
                </a:solidFill>
                <a:latin typeface="Comic Sans MS" pitchFamily="66" charset="0"/>
              </a:rPr>
            </a:br>
            <a:r>
              <a:rPr lang="es-MX" sz="2400" b="1" dirty="0" smtClean="0">
                <a:solidFill>
                  <a:schemeClr val="accent2">
                    <a:lumMod val="75000"/>
                  </a:schemeClr>
                </a:solidFill>
                <a:latin typeface="Comic Sans MS" pitchFamily="66" charset="0"/>
              </a:rPr>
              <a:t>vital importancia para pensar con efectividad, resolver problemas y tener éxito </a:t>
            </a:r>
            <a:br>
              <a:rPr lang="es-MX" sz="2400" b="1" dirty="0" smtClean="0">
                <a:solidFill>
                  <a:schemeClr val="accent2">
                    <a:lumMod val="75000"/>
                  </a:schemeClr>
                </a:solidFill>
                <a:latin typeface="Comic Sans MS" pitchFamily="66" charset="0"/>
              </a:rPr>
            </a:br>
            <a:r>
              <a:rPr lang="es-MX" sz="2400" b="1" dirty="0" smtClean="0">
                <a:solidFill>
                  <a:schemeClr val="accent2">
                    <a:lumMod val="75000"/>
                  </a:schemeClr>
                </a:solidFill>
                <a:latin typeface="Comic Sans MS" pitchFamily="66" charset="0"/>
              </a:rPr>
              <a:t>en lo que emprendemos. En el pensamiento intervienen procesos complejos, rápidos,</a:t>
            </a:r>
            <a:br>
              <a:rPr lang="es-MX" sz="2400" b="1" dirty="0" smtClean="0">
                <a:solidFill>
                  <a:schemeClr val="accent2">
                    <a:lumMod val="75000"/>
                  </a:schemeClr>
                </a:solidFill>
                <a:latin typeface="Comic Sans MS" pitchFamily="66" charset="0"/>
              </a:rPr>
            </a:br>
            <a:r>
              <a:rPr lang="es-MX" sz="2400" b="1" dirty="0" smtClean="0">
                <a:solidFill>
                  <a:schemeClr val="accent2">
                    <a:lumMod val="75000"/>
                  </a:schemeClr>
                </a:solidFill>
                <a:latin typeface="Comic Sans MS" pitchFamily="66" charset="0"/>
              </a:rPr>
              <a:t>inconscientes y fugaces que no logramos memorizar</a:t>
            </a:r>
            <a:r>
              <a:rPr lang="es-MX" sz="2400" dirty="0" smtClean="0">
                <a:solidFill>
                  <a:schemeClr val="accent2">
                    <a:lumMod val="75000"/>
                  </a:schemeClr>
                </a:solidFill>
                <a:latin typeface="Comic Sans MS" pitchFamily="66" charset="0"/>
              </a:rPr>
              <a:t/>
            </a:r>
            <a:br>
              <a:rPr lang="es-MX" sz="2400" dirty="0" smtClean="0">
                <a:solidFill>
                  <a:schemeClr val="accent2">
                    <a:lumMod val="75000"/>
                  </a:schemeClr>
                </a:solidFill>
                <a:latin typeface="Comic Sans MS" pitchFamily="66" charset="0"/>
              </a:rPr>
            </a:br>
            <a:endParaRPr lang="es-MX" sz="2400" dirty="0">
              <a:solidFill>
                <a:schemeClr val="accent2">
                  <a:lumMod val="75000"/>
                </a:schemeClr>
              </a:solidFill>
            </a:endParaRPr>
          </a:p>
        </p:txBody>
      </p:sp>
    </p:spTree>
    <p:extLst>
      <p:ext uri="{BB962C8B-B14F-4D97-AF65-F5344CB8AC3E}">
        <p14:creationId xmlns:p14="http://schemas.microsoft.com/office/powerpoint/2010/main" xmlns="" val="2245412521"/>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384048"/>
            <a:ext cx="7467600" cy="6069288"/>
          </a:xfrm>
        </p:spPr>
        <p:txBody>
          <a:bodyPr/>
          <a:lstStyle/>
          <a:p>
            <a:pPr algn="ctr"/>
            <a:r>
              <a:rPr lang="es-MX" sz="2000" b="1" dirty="0" smtClean="0">
                <a:solidFill>
                  <a:schemeClr val="accent2">
                    <a:lumMod val="40000"/>
                    <a:lumOff val="60000"/>
                  </a:schemeClr>
                </a:solidFill>
                <a:latin typeface="Comic Sans MS" pitchFamily="66" charset="0"/>
              </a:rPr>
              <a:t>MEMORIA</a:t>
            </a:r>
          </a:p>
          <a:p>
            <a:pPr algn="ctr">
              <a:buNone/>
            </a:pPr>
            <a:r>
              <a:rPr lang="es-MX" sz="2000" b="1" dirty="0" smtClean="0">
                <a:solidFill>
                  <a:schemeClr val="accent2">
                    <a:lumMod val="40000"/>
                    <a:lumOff val="60000"/>
                  </a:schemeClr>
                </a:solidFill>
                <a:latin typeface="Comic Sans MS" pitchFamily="66" charset="0"/>
              </a:rPr>
              <a:t>PROCESO COGNITIVO QUE PERMITE ALMACENAR, RETENER </a:t>
            </a:r>
          </a:p>
          <a:p>
            <a:pPr algn="ctr">
              <a:buNone/>
            </a:pPr>
            <a:r>
              <a:rPr lang="es-MX" sz="2000" b="1" dirty="0" smtClean="0">
                <a:solidFill>
                  <a:schemeClr val="accent2">
                    <a:lumMod val="40000"/>
                    <a:lumOff val="60000"/>
                  </a:schemeClr>
                </a:solidFill>
                <a:latin typeface="Comic Sans MS" pitchFamily="66" charset="0"/>
              </a:rPr>
              <a:t>Y RECUPERAR INFORMACIÓN SOBRE ACONTECIMIENTOS PASADOS. EL PROCESO COGNITIVO DE</a:t>
            </a:r>
          </a:p>
          <a:p>
            <a:pPr algn="ctr">
              <a:buNone/>
            </a:pPr>
            <a:r>
              <a:rPr lang="es-MX" sz="2000" b="1" dirty="0" smtClean="0">
                <a:solidFill>
                  <a:schemeClr val="accent2">
                    <a:lumMod val="40000"/>
                    <a:lumOff val="60000"/>
                  </a:schemeClr>
                </a:solidFill>
                <a:latin typeface="Comic Sans MS" pitchFamily="66" charset="0"/>
              </a:rPr>
              <a:t>RECORDAR SUPONE PRIMERO ALMACENAMIENTO DE LO QUE VA A RECORDARSE Y, LUEGO,</a:t>
            </a:r>
          </a:p>
          <a:p>
            <a:pPr algn="ctr">
              <a:buNone/>
            </a:pPr>
            <a:r>
              <a:rPr lang="es-MX" sz="2000" b="1" dirty="0" smtClean="0">
                <a:solidFill>
                  <a:schemeClr val="accent2">
                    <a:lumMod val="40000"/>
                    <a:lumOff val="60000"/>
                  </a:schemeClr>
                </a:solidFill>
                <a:latin typeface="Comic Sans MS" pitchFamily="66" charset="0"/>
              </a:rPr>
              <a:t>EVOCACIÓN DEL RECUERDO Y RECONOCIMIENTO DEL MISMO COMO PASADO</a:t>
            </a:r>
            <a:r>
              <a:rPr lang="es-MX" sz="2000" b="1" dirty="0" smtClean="0">
                <a:solidFill>
                  <a:schemeClr val="accent2">
                    <a:lumMod val="40000"/>
                    <a:lumOff val="60000"/>
                  </a:schemeClr>
                </a:solidFill>
              </a:rPr>
              <a:t>.</a:t>
            </a:r>
          </a:p>
          <a:p>
            <a:pPr algn="ctr">
              <a:buFont typeface="Wingdings" pitchFamily="2" charset="2"/>
              <a:buChar char="Ø"/>
            </a:pPr>
            <a:r>
              <a:rPr lang="es-MX" sz="2000" b="1" dirty="0" smtClean="0">
                <a:solidFill>
                  <a:schemeClr val="accent2">
                    <a:lumMod val="40000"/>
                    <a:lumOff val="60000"/>
                  </a:schemeClr>
                </a:solidFill>
              </a:rPr>
              <a:t>COMPRENDER PRIMERO</a:t>
            </a:r>
          </a:p>
          <a:p>
            <a:pPr algn="ctr">
              <a:buFont typeface="Wingdings" pitchFamily="2" charset="2"/>
              <a:buChar char="Ø"/>
            </a:pPr>
            <a:r>
              <a:rPr lang="es-MX" sz="2000" b="1" dirty="0" smtClean="0">
                <a:solidFill>
                  <a:schemeClr val="accent2">
                    <a:lumMod val="40000"/>
                    <a:lumOff val="60000"/>
                  </a:schemeClr>
                </a:solidFill>
              </a:rPr>
              <a:t>REPENSAR MÁS QUE  REPASAR</a:t>
            </a:r>
          </a:p>
          <a:p>
            <a:pPr algn="ctr">
              <a:buNone/>
            </a:pPr>
            <a:endParaRPr lang="es-MX" sz="2000" dirty="0" smtClean="0"/>
          </a:p>
          <a:p>
            <a:pPr algn="ctr">
              <a:buNone/>
            </a:pPr>
            <a:endParaRPr lang="es-MX" sz="2000" dirty="0" smtClean="0"/>
          </a:p>
          <a:p>
            <a:endParaRPr lang="es-MX" dirty="0" smtClean="0"/>
          </a:p>
          <a:p>
            <a:endParaRPr lang="es-MX" dirty="0"/>
          </a:p>
        </p:txBody>
      </p:sp>
      <p:pic>
        <p:nvPicPr>
          <p:cNvPr id="5" name="4 Imagen" descr="https://encrypted-tbn0.gstatic.com/images?q=tbn:ANd9GcSxPTE8vJtxYj6cDiI564vm0dcOIOs1SsFBiRn5HwmM3CRaAeWcGQ"/>
          <p:cNvPicPr/>
          <p:nvPr/>
        </p:nvPicPr>
        <p:blipFill>
          <a:blip r:embed="rId2" cstate="print"/>
          <a:srcRect/>
          <a:stretch>
            <a:fillRect/>
          </a:stretch>
        </p:blipFill>
        <p:spPr bwMode="auto">
          <a:xfrm>
            <a:off x="2771800" y="4725144"/>
            <a:ext cx="3456384" cy="2132856"/>
          </a:xfrm>
          <a:prstGeom prst="rect">
            <a:avLst/>
          </a:prstGeom>
          <a:noFill/>
          <a:ln w="9525">
            <a:noFill/>
            <a:miter lim="800000"/>
            <a:headEnd/>
            <a:tailEnd/>
          </a:ln>
        </p:spPr>
      </p:pic>
    </p:spTree>
    <p:extLst>
      <p:ext uri="{BB962C8B-B14F-4D97-AF65-F5344CB8AC3E}">
        <p14:creationId xmlns:p14="http://schemas.microsoft.com/office/powerpoint/2010/main" xmlns="" val="2987146611"/>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620688"/>
            <a:ext cx="7467600" cy="5853264"/>
          </a:xfrm>
        </p:spPr>
        <p:txBody>
          <a:bodyPr>
            <a:normAutofit fontScale="25000" lnSpcReduction="20000"/>
          </a:bodyPr>
          <a:lstStyle/>
          <a:p>
            <a:pPr algn="ctr"/>
            <a:endParaRPr lang="es-MX" sz="5100" b="1" dirty="0" smtClean="0">
              <a:latin typeface="Comic Sans MS" pitchFamily="66" charset="0"/>
            </a:endParaRPr>
          </a:p>
          <a:p>
            <a:pPr algn="ctr"/>
            <a:endParaRPr lang="es-MX" sz="6000" b="1" dirty="0" smtClean="0">
              <a:latin typeface="Comic Sans MS" pitchFamily="66" charset="0"/>
            </a:endParaRPr>
          </a:p>
          <a:p>
            <a:pPr algn="ctr"/>
            <a:endParaRPr lang="es-MX" sz="6000" b="1" dirty="0" smtClean="0">
              <a:solidFill>
                <a:schemeClr val="accent2">
                  <a:lumMod val="60000"/>
                  <a:lumOff val="40000"/>
                </a:schemeClr>
              </a:solidFill>
              <a:latin typeface="Comic Sans MS" pitchFamily="66" charset="0"/>
            </a:endParaRPr>
          </a:p>
          <a:p>
            <a:pPr algn="ctr"/>
            <a:r>
              <a:rPr lang="es-MX" sz="6000" b="1" dirty="0" smtClean="0">
                <a:solidFill>
                  <a:schemeClr val="accent2">
                    <a:lumMod val="60000"/>
                    <a:lumOff val="40000"/>
                  </a:schemeClr>
                </a:solidFill>
                <a:latin typeface="Comic Sans MS" pitchFamily="66" charset="0"/>
              </a:rPr>
              <a:t>IMAGINACION</a:t>
            </a:r>
          </a:p>
          <a:p>
            <a:pPr algn="ctr"/>
            <a:endParaRPr lang="es-MX" sz="6000" b="1" dirty="0" smtClean="0">
              <a:solidFill>
                <a:schemeClr val="accent2">
                  <a:lumMod val="60000"/>
                  <a:lumOff val="40000"/>
                </a:schemeClr>
              </a:solidFill>
              <a:latin typeface="Comic Sans MS" pitchFamily="66" charset="0"/>
            </a:endParaRPr>
          </a:p>
          <a:p>
            <a:pPr algn="ctr"/>
            <a:endParaRPr lang="es-MX" sz="6000" b="1" dirty="0" smtClean="0">
              <a:solidFill>
                <a:schemeClr val="accent2">
                  <a:lumMod val="60000"/>
                  <a:lumOff val="40000"/>
                </a:schemeClr>
              </a:solidFill>
              <a:latin typeface="Comic Sans MS" pitchFamily="66" charset="0"/>
            </a:endParaRPr>
          </a:p>
          <a:p>
            <a:pPr algn="ctr">
              <a:lnSpc>
                <a:spcPct val="120000"/>
              </a:lnSpc>
            </a:pPr>
            <a:endParaRPr lang="es-ES_tradnl" sz="8000" b="1" dirty="0" smtClean="0">
              <a:solidFill>
                <a:schemeClr val="accent2">
                  <a:lumMod val="60000"/>
                  <a:lumOff val="40000"/>
                </a:schemeClr>
              </a:solidFill>
              <a:latin typeface="Comic Sans MS" pitchFamily="66" charset="0"/>
            </a:endParaRPr>
          </a:p>
          <a:p>
            <a:pPr algn="ctr">
              <a:lnSpc>
                <a:spcPct val="120000"/>
              </a:lnSpc>
            </a:pPr>
            <a:r>
              <a:rPr lang="es-ES_tradnl" sz="8000" b="1" dirty="0" smtClean="0">
                <a:solidFill>
                  <a:schemeClr val="accent2">
                    <a:lumMod val="60000"/>
                    <a:lumOff val="40000"/>
                  </a:schemeClr>
                </a:solidFill>
                <a:latin typeface="Comic Sans MS" pitchFamily="66" charset="0"/>
              </a:rPr>
              <a:t>LA </a:t>
            </a:r>
            <a:r>
              <a:rPr lang="es-ES_tradnl" sz="8000" b="1" dirty="0" smtClean="0">
                <a:solidFill>
                  <a:schemeClr val="accent2">
                    <a:lumMod val="60000"/>
                    <a:lumOff val="40000"/>
                  </a:schemeClr>
                </a:solidFill>
                <a:latin typeface="Comic Sans MS" pitchFamily="66" charset="0"/>
                <a:hlinkClick r:id="rId2"/>
              </a:rPr>
              <a:t>FACULTAD</a:t>
            </a:r>
            <a:r>
              <a:rPr lang="es-ES_tradnl" sz="8000" b="1" dirty="0" smtClean="0">
                <a:solidFill>
                  <a:schemeClr val="accent2">
                    <a:lumMod val="60000"/>
                    <a:lumOff val="40000"/>
                  </a:schemeClr>
                </a:solidFill>
                <a:latin typeface="Comic Sans MS" pitchFamily="66" charset="0"/>
              </a:rPr>
              <a:t> DE UNA </a:t>
            </a:r>
            <a:r>
              <a:rPr lang="es-ES_tradnl" sz="8000" b="1" dirty="0" smtClean="0">
                <a:solidFill>
                  <a:schemeClr val="accent2">
                    <a:lumMod val="60000"/>
                    <a:lumOff val="40000"/>
                  </a:schemeClr>
                </a:solidFill>
                <a:latin typeface="Comic Sans MS" pitchFamily="66" charset="0"/>
                <a:hlinkClick r:id="rId3"/>
              </a:rPr>
              <a:t>PERSONA</a:t>
            </a:r>
            <a:r>
              <a:rPr lang="es-ES_tradnl" sz="8000" b="1" dirty="0" smtClean="0">
                <a:solidFill>
                  <a:schemeClr val="accent2">
                    <a:lumMod val="60000"/>
                    <a:lumOff val="40000"/>
                  </a:schemeClr>
                </a:solidFill>
                <a:latin typeface="Comic Sans MS" pitchFamily="66" charset="0"/>
              </a:rPr>
              <a:t> PARA REPRESENTAR </a:t>
            </a:r>
            <a:r>
              <a:rPr lang="es-ES_tradnl" sz="8000" b="1" dirty="0" smtClean="0">
                <a:solidFill>
                  <a:schemeClr val="accent2">
                    <a:lumMod val="60000"/>
                    <a:lumOff val="40000"/>
                  </a:schemeClr>
                </a:solidFill>
                <a:latin typeface="Comic Sans MS" pitchFamily="66" charset="0"/>
                <a:hlinkClick r:id="rId4"/>
              </a:rPr>
              <a:t>IMÁG|ENES</a:t>
            </a:r>
            <a:r>
              <a:rPr lang="es-ES_tradnl" sz="8000" b="1" dirty="0" smtClean="0">
                <a:solidFill>
                  <a:schemeClr val="accent2">
                    <a:lumMod val="60000"/>
                    <a:lumOff val="40000"/>
                  </a:schemeClr>
                </a:solidFill>
                <a:latin typeface="Comic Sans MS" pitchFamily="66" charset="0"/>
              </a:rPr>
              <a:t> DE COSAS REALES O IDEALES. SE TRATA DE UN PROCESO QUE PERMITE LA MANIPULACIÓN DE </a:t>
            </a:r>
            <a:r>
              <a:rPr lang="es-ES_tradnl" sz="8000" b="1" dirty="0" smtClean="0">
                <a:solidFill>
                  <a:schemeClr val="accent2">
                    <a:lumMod val="60000"/>
                    <a:lumOff val="40000"/>
                  </a:schemeClr>
                </a:solidFill>
                <a:latin typeface="Comic Sans MS" pitchFamily="66" charset="0"/>
                <a:hlinkClick r:id="rId5"/>
              </a:rPr>
              <a:t>INFORMACIÓN</a:t>
            </a:r>
            <a:r>
              <a:rPr lang="es-ES_tradnl" sz="8000" b="1" dirty="0" smtClean="0">
                <a:solidFill>
                  <a:schemeClr val="accent2">
                    <a:lumMod val="60000"/>
                    <a:lumOff val="40000"/>
                  </a:schemeClr>
                </a:solidFill>
                <a:latin typeface="Comic Sans MS" pitchFamily="66" charset="0"/>
              </a:rPr>
              <a:t> CREADA EN EL INTERIOR DEL ORGANISMO (SIN ESTÍMULOS EXTERNOS) PARA DESARROLLARUNA REPRESENTACIÓN MENTAL</a:t>
            </a:r>
            <a:r>
              <a:rPr lang="es-ES_tradnl" sz="6000" b="1" dirty="0" smtClean="0">
                <a:solidFill>
                  <a:schemeClr val="accent2">
                    <a:lumMod val="60000"/>
                    <a:lumOff val="40000"/>
                  </a:schemeClr>
                </a:solidFill>
                <a:latin typeface="Comic Sans MS" pitchFamily="66" charset="0"/>
              </a:rPr>
              <a:t>.</a:t>
            </a:r>
            <a:endParaRPr lang="es-MX" sz="6000" b="1" dirty="0" smtClean="0">
              <a:solidFill>
                <a:schemeClr val="accent2">
                  <a:lumMod val="60000"/>
                  <a:lumOff val="40000"/>
                </a:schemeClr>
              </a:solidFill>
              <a:latin typeface="Comic Sans MS" pitchFamily="66" charset="0"/>
            </a:endParaRPr>
          </a:p>
          <a:p>
            <a:pPr algn="ctr" fontAlgn="base"/>
            <a:endParaRPr lang="es-ES_tradnl" sz="5100" b="1" dirty="0" smtClean="0">
              <a:solidFill>
                <a:schemeClr val="accent2">
                  <a:lumMod val="60000"/>
                  <a:lumOff val="40000"/>
                </a:schemeClr>
              </a:solidFill>
              <a:latin typeface="Comic Sans MS" pitchFamily="66" charset="0"/>
            </a:endParaRPr>
          </a:p>
          <a:p>
            <a:pPr fontAlgn="base"/>
            <a:endParaRPr lang="es-ES_tradnl" sz="5100" b="1" dirty="0" smtClean="0">
              <a:latin typeface="Comic Sans MS" pitchFamily="66" charset="0"/>
            </a:endParaRPr>
          </a:p>
          <a:p>
            <a:pPr fontAlgn="base"/>
            <a:endParaRPr lang="es-ES_tradnl" sz="5100" b="1" dirty="0" smtClean="0">
              <a:latin typeface="Comic Sans MS" pitchFamily="66" charset="0"/>
            </a:endParaRPr>
          </a:p>
          <a:p>
            <a:pPr algn="ctr" fontAlgn="base"/>
            <a:r>
              <a:rPr lang="es-MX" dirty="0" smtClean="0"/>
              <a:t/>
            </a:r>
            <a:br>
              <a:rPr lang="es-MX" dirty="0" smtClean="0"/>
            </a:br>
            <a:r>
              <a:rPr lang="es-MX" dirty="0" smtClean="0"/>
              <a:t/>
            </a:r>
            <a:br>
              <a:rPr lang="es-MX" dirty="0" smtClean="0"/>
            </a:br>
            <a:endParaRPr lang="es-MX" dirty="0"/>
          </a:p>
        </p:txBody>
      </p:sp>
      <p:pic>
        <p:nvPicPr>
          <p:cNvPr id="4" name="3 Imagen" descr="Imaginación"/>
          <p:cNvPicPr/>
          <p:nvPr/>
        </p:nvPicPr>
        <p:blipFill>
          <a:blip r:embed="rId6" cstate="print"/>
          <a:srcRect/>
          <a:stretch>
            <a:fillRect/>
          </a:stretch>
        </p:blipFill>
        <p:spPr bwMode="auto">
          <a:xfrm>
            <a:off x="6228184" y="908720"/>
            <a:ext cx="1660525" cy="1440160"/>
          </a:xfrm>
          <a:prstGeom prst="rect">
            <a:avLst/>
          </a:prstGeom>
          <a:noFill/>
          <a:ln w="9525">
            <a:noFill/>
            <a:miter lim="800000"/>
            <a:headEnd/>
            <a:tailEnd/>
          </a:ln>
        </p:spPr>
      </p:pic>
    </p:spTree>
    <p:extLst>
      <p:ext uri="{BB962C8B-B14F-4D97-AF65-F5344CB8AC3E}">
        <p14:creationId xmlns:p14="http://schemas.microsoft.com/office/powerpoint/2010/main" xmlns="" val="429328418"/>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4.bp.blogspot.com/_2VcgkbkZ6XU/TM-M5dyAGvI/AAAAAAAAAJM/7gEgHgdLecM/s1600/vivi.jpg"/>
          <p:cNvPicPr>
            <a:picLocks noGrp="1"/>
          </p:cNvPicPr>
          <p:nvPr>
            <p:ph sz="quarter" idx="1"/>
          </p:nvPr>
        </p:nvPicPr>
        <p:blipFill>
          <a:blip r:embed="rId2" cstate="print"/>
          <a:srcRect/>
          <a:stretch>
            <a:fillRect/>
          </a:stretch>
        </p:blipFill>
        <p:spPr bwMode="auto">
          <a:xfrm>
            <a:off x="924064" y="620688"/>
            <a:ext cx="7392352" cy="5853137"/>
          </a:xfrm>
          <a:prstGeom prst="rect">
            <a:avLst/>
          </a:prstGeom>
          <a:noFill/>
          <a:ln w="9525">
            <a:noFill/>
            <a:miter lim="800000"/>
            <a:headEnd/>
            <a:tailEnd/>
          </a:ln>
        </p:spPr>
      </p:pic>
    </p:spTree>
    <p:extLst>
      <p:ext uri="{BB962C8B-B14F-4D97-AF65-F5344CB8AC3E}">
        <p14:creationId xmlns:p14="http://schemas.microsoft.com/office/powerpoint/2010/main" xmlns="" val="4100074938"/>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rot="20943911">
            <a:off x="683568" y="908720"/>
            <a:ext cx="7620000" cy="1143000"/>
          </a:xfrm>
        </p:spPr>
        <p:txBody>
          <a:bodyPr>
            <a:normAutofit fontScale="90000"/>
          </a:bodyPr>
          <a:lstStyle/>
          <a:p>
            <a:pPr algn="ctr"/>
            <a:r>
              <a:rPr lang="es-MX" dirty="0" smtClean="0">
                <a:solidFill>
                  <a:schemeClr val="accent1">
                    <a:lumMod val="60000"/>
                    <a:lumOff val="40000"/>
                  </a:schemeClr>
                </a:solidFill>
              </a:rPr>
              <a:t>Dinámica de grupo. </a:t>
            </a:r>
            <a:br>
              <a:rPr lang="es-MX" dirty="0" smtClean="0">
                <a:solidFill>
                  <a:schemeClr val="accent1">
                    <a:lumMod val="60000"/>
                    <a:lumOff val="40000"/>
                  </a:schemeClr>
                </a:solidFill>
              </a:rPr>
            </a:br>
            <a:endParaRPr lang="es-MX" dirty="0">
              <a:solidFill>
                <a:schemeClr val="accent1">
                  <a:lumMod val="60000"/>
                  <a:lumOff val="40000"/>
                </a:schemeClr>
              </a:solidFill>
            </a:endParaRPr>
          </a:p>
        </p:txBody>
      </p:sp>
      <p:sp>
        <p:nvSpPr>
          <p:cNvPr id="5" name="4 CuadroTexto"/>
          <p:cNvSpPr txBox="1"/>
          <p:nvPr/>
        </p:nvSpPr>
        <p:spPr>
          <a:xfrm rot="20824576">
            <a:off x="1031208" y="2286367"/>
            <a:ext cx="5976664" cy="3785652"/>
          </a:xfrm>
          <a:prstGeom prst="rect">
            <a:avLst/>
          </a:prstGeom>
          <a:noFill/>
        </p:spPr>
        <p:txBody>
          <a:bodyPr wrap="square" rtlCol="0">
            <a:spAutoFit/>
          </a:bodyPr>
          <a:lstStyle/>
          <a:p>
            <a:pPr algn="ctr"/>
            <a:r>
              <a:rPr lang="es-MX" sz="4000" dirty="0" smtClean="0">
                <a:solidFill>
                  <a:schemeClr val="accent2">
                    <a:lumMod val="75000"/>
                  </a:schemeClr>
                </a:solidFill>
              </a:rPr>
              <a:t>Lo tengo en la cabeza pero  no tengo idea… </a:t>
            </a:r>
          </a:p>
          <a:p>
            <a:pPr algn="ctr"/>
            <a:r>
              <a:rPr lang="es-MX" sz="4000" dirty="0" smtClean="0">
                <a:solidFill>
                  <a:schemeClr val="accent2">
                    <a:lumMod val="75000"/>
                  </a:schemeClr>
                </a:solidFill>
              </a:rPr>
              <a:t>¿QÚIÉN SOY????</a:t>
            </a:r>
          </a:p>
          <a:p>
            <a:pPr algn="ctr"/>
            <a:endParaRPr lang="es-MX" sz="4000" dirty="0" smtClean="0">
              <a:solidFill>
                <a:schemeClr val="accent2">
                  <a:lumMod val="75000"/>
                </a:schemeClr>
              </a:solidFill>
            </a:endParaRPr>
          </a:p>
          <a:p>
            <a:pPr algn="ctr"/>
            <a:r>
              <a:rPr lang="es-MX" sz="4000" dirty="0" smtClean="0">
                <a:solidFill>
                  <a:schemeClr val="accent2">
                    <a:lumMod val="75000"/>
                  </a:schemeClr>
                </a:solidFill>
              </a:rPr>
              <a:t>Sensación     Percepción Cognición      </a:t>
            </a:r>
            <a:endParaRPr lang="es-MX" sz="4000" dirty="0">
              <a:solidFill>
                <a:schemeClr val="accent2">
                  <a:lumMod val="75000"/>
                </a:schemeClr>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04248" y="3140968"/>
            <a:ext cx="2200275" cy="2076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68104123"/>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8631" y="481824"/>
            <a:ext cx="2268231" cy="22398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6176" y="620688"/>
            <a:ext cx="2324100" cy="1962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3568" y="4332714"/>
            <a:ext cx="2400300" cy="190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895975" y="4123164"/>
            <a:ext cx="2162175" cy="2114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083868" y="2582838"/>
            <a:ext cx="2817663" cy="21105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66965738"/>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83568" y="476672"/>
            <a:ext cx="7776864" cy="5832648"/>
          </a:xfrm>
        </p:spPr>
        <p:txBody>
          <a:bodyPr>
            <a:normAutofit/>
          </a:bodyPr>
          <a:lstStyle/>
          <a:p>
            <a:r>
              <a:rPr lang="es-ES_tradnl" sz="2800" dirty="0">
                <a:solidFill>
                  <a:schemeClr val="tx2">
                    <a:lumMod val="40000"/>
                    <a:lumOff val="60000"/>
                  </a:schemeClr>
                </a:solidFill>
              </a:rPr>
              <a:t>PERCEPCIÓN VISUAL</a:t>
            </a:r>
            <a:br>
              <a:rPr lang="es-ES_tradnl" sz="2800" dirty="0">
                <a:solidFill>
                  <a:schemeClr val="tx2">
                    <a:lumMod val="40000"/>
                    <a:lumOff val="60000"/>
                  </a:schemeClr>
                </a:solidFill>
              </a:rPr>
            </a:br>
            <a:r>
              <a:rPr lang="es-ES_tradnl" sz="2800" dirty="0">
                <a:solidFill>
                  <a:schemeClr val="tx2">
                    <a:lumMod val="40000"/>
                    <a:lumOff val="60000"/>
                  </a:schemeClr>
                </a:solidFill>
              </a:rPr>
              <a:t/>
            </a:r>
            <a:br>
              <a:rPr lang="es-ES_tradnl" sz="2800" dirty="0">
                <a:solidFill>
                  <a:schemeClr val="tx2">
                    <a:lumMod val="40000"/>
                    <a:lumOff val="60000"/>
                  </a:schemeClr>
                </a:solidFill>
              </a:rPr>
            </a:br>
            <a:r>
              <a:rPr lang="es-ES_tradnl" sz="2800" dirty="0">
                <a:solidFill>
                  <a:schemeClr val="tx2">
                    <a:lumMod val="40000"/>
                    <a:lumOff val="60000"/>
                  </a:schemeClr>
                </a:solidFill>
              </a:rPr>
              <a:t>Proceso cognoscitivo de recepción e interpretación</a:t>
            </a:r>
            <a:br>
              <a:rPr lang="es-ES_tradnl" sz="2800" dirty="0">
                <a:solidFill>
                  <a:schemeClr val="tx2">
                    <a:lumMod val="40000"/>
                    <a:lumOff val="60000"/>
                  </a:schemeClr>
                </a:solidFill>
              </a:rPr>
            </a:br>
            <a:r>
              <a:rPr lang="es-ES_tradnl" sz="2800" dirty="0">
                <a:solidFill>
                  <a:schemeClr val="tx2">
                    <a:lumMod val="40000"/>
                    <a:lumOff val="60000"/>
                  </a:schemeClr>
                </a:solidFill>
              </a:rPr>
              <a:t>de la información recibida mediante un estímulo </a:t>
            </a:r>
            <a:r>
              <a:rPr lang="es-ES_tradnl" sz="2800" dirty="0" smtClean="0">
                <a:solidFill>
                  <a:schemeClr val="tx2">
                    <a:lumMod val="40000"/>
                    <a:lumOff val="60000"/>
                  </a:schemeClr>
                </a:solidFill>
              </a:rPr>
              <a:t>visual</a:t>
            </a:r>
          </a:p>
          <a:p>
            <a:r>
              <a:rPr lang="es-ES_tradnl" sz="2800" b="1" dirty="0">
                <a:solidFill>
                  <a:schemeClr val="tx2">
                    <a:lumMod val="40000"/>
                    <a:lumOff val="60000"/>
                  </a:schemeClr>
                </a:solidFill>
              </a:rPr>
              <a:t/>
            </a:r>
            <a:br>
              <a:rPr lang="es-ES_tradnl" sz="2800" b="1" dirty="0">
                <a:solidFill>
                  <a:schemeClr val="tx2">
                    <a:lumMod val="40000"/>
                    <a:lumOff val="60000"/>
                  </a:schemeClr>
                </a:solidFill>
              </a:rPr>
            </a:br>
            <a:endParaRPr lang="es-MX" sz="2800" dirty="0">
              <a:solidFill>
                <a:schemeClr val="tx2">
                  <a:lumMod val="40000"/>
                  <a:lumOff val="60000"/>
                </a:schemeClr>
              </a:solidFill>
            </a:endParaRPr>
          </a:p>
        </p:txBody>
      </p:sp>
      <p:pic>
        <p:nvPicPr>
          <p:cNvPr id="6" name="5 Imagen" descr="http://blogs.ua.es/mikii/files/2012/05/Captura-de-pantalla-completa-21052012-20939.jpg"/>
          <p:cNvPicPr/>
          <p:nvPr/>
        </p:nvPicPr>
        <p:blipFill>
          <a:blip r:embed="rId2" cstate="print"/>
          <a:srcRect/>
          <a:stretch>
            <a:fillRect/>
          </a:stretch>
        </p:blipFill>
        <p:spPr bwMode="auto">
          <a:xfrm>
            <a:off x="2064296" y="3212976"/>
            <a:ext cx="5184576" cy="2736304"/>
          </a:xfrm>
          <a:prstGeom prst="rect">
            <a:avLst/>
          </a:prstGeom>
          <a:noFill/>
          <a:ln w="9525">
            <a:noFill/>
            <a:miter lim="800000"/>
            <a:headEnd/>
            <a:tailEnd/>
          </a:ln>
        </p:spPr>
      </p:pic>
    </p:spTree>
    <p:extLst>
      <p:ext uri="{BB962C8B-B14F-4D97-AF65-F5344CB8AC3E}">
        <p14:creationId xmlns:p14="http://schemas.microsoft.com/office/powerpoint/2010/main" xmlns="" val="1045133811"/>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908720"/>
            <a:ext cx="8229600" cy="5217443"/>
          </a:xfrm>
        </p:spPr>
        <p:txBody>
          <a:bodyPr>
            <a:normAutofit/>
          </a:bodyPr>
          <a:lstStyle/>
          <a:p>
            <a:pPr algn="ctr"/>
            <a:r>
              <a:rPr lang="es-ES_tradnl" sz="2800" b="1" dirty="0">
                <a:solidFill>
                  <a:schemeClr val="accent3">
                    <a:lumMod val="20000"/>
                    <a:lumOff val="80000"/>
                  </a:schemeClr>
                </a:solidFill>
              </a:rPr>
              <a:t>IMAGEN</a:t>
            </a:r>
            <a:br>
              <a:rPr lang="es-ES_tradnl" sz="2800" b="1" dirty="0">
                <a:solidFill>
                  <a:schemeClr val="accent3">
                    <a:lumMod val="20000"/>
                    <a:lumOff val="80000"/>
                  </a:schemeClr>
                </a:solidFill>
              </a:rPr>
            </a:br>
            <a:r>
              <a:rPr lang="es-ES_tradnl" sz="2800" b="1" dirty="0">
                <a:solidFill>
                  <a:schemeClr val="accent3">
                    <a:lumMod val="20000"/>
                    <a:lumOff val="80000"/>
                  </a:schemeClr>
                </a:solidFill>
              </a:rPr>
              <a:t>como representación visual de una forma o de una </a:t>
            </a:r>
            <a:r>
              <a:rPr lang="es-ES_tradnl" sz="2800" b="1" dirty="0" smtClean="0">
                <a:solidFill>
                  <a:schemeClr val="accent3">
                    <a:lumMod val="20000"/>
                    <a:lumOff val="80000"/>
                  </a:schemeClr>
                </a:solidFill>
              </a:rPr>
              <a:t>idea.</a:t>
            </a:r>
          </a:p>
          <a:p>
            <a:pPr algn="ctr">
              <a:buNone/>
            </a:pPr>
            <a:r>
              <a:rPr lang="es-ES_tradnl" sz="2800" b="1" dirty="0">
                <a:solidFill>
                  <a:schemeClr val="accent3">
                    <a:lumMod val="20000"/>
                    <a:lumOff val="80000"/>
                  </a:schemeClr>
                </a:solidFill>
              </a:rPr>
              <a:t/>
            </a:r>
            <a:br>
              <a:rPr lang="es-ES_tradnl" sz="2800" b="1" dirty="0">
                <a:solidFill>
                  <a:schemeClr val="accent3">
                    <a:lumMod val="20000"/>
                    <a:lumOff val="80000"/>
                  </a:schemeClr>
                </a:solidFill>
              </a:rPr>
            </a:br>
            <a:r>
              <a:rPr lang="es-ES_tradnl" sz="2800" b="1" dirty="0">
                <a:solidFill>
                  <a:schemeClr val="accent3">
                    <a:lumMod val="20000"/>
                    <a:lumOff val="80000"/>
                  </a:schemeClr>
                </a:solidFill>
              </a:rPr>
              <a:t> </a:t>
            </a:r>
            <a:endParaRPr lang="es-MX" sz="2800" dirty="0">
              <a:solidFill>
                <a:schemeClr val="accent3">
                  <a:lumMod val="20000"/>
                  <a:lumOff val="80000"/>
                </a:schemeClr>
              </a:solidFill>
            </a:endParaRPr>
          </a:p>
        </p:txBody>
      </p:sp>
      <p:pic>
        <p:nvPicPr>
          <p:cNvPr id="1026" name="Picture 2" descr="C:\Users\Public\Pictures\Sample Pictures\Tulip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9712" y="2406080"/>
            <a:ext cx="5400600" cy="40504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85979979"/>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980728"/>
            <a:ext cx="8229600" cy="5145435"/>
          </a:xfrm>
        </p:spPr>
        <p:txBody>
          <a:bodyPr/>
          <a:lstStyle/>
          <a:p>
            <a:pPr algn="ctr"/>
            <a:r>
              <a:rPr lang="es-ES_tradnl" sz="3600" b="1" dirty="0">
                <a:solidFill>
                  <a:schemeClr val="tx2">
                    <a:lumMod val="60000"/>
                    <a:lumOff val="40000"/>
                  </a:schemeClr>
                </a:solidFill>
              </a:rPr>
              <a:t>OJO y </a:t>
            </a:r>
            <a:r>
              <a:rPr lang="es-ES_tradnl" sz="3600" b="1" dirty="0" smtClean="0">
                <a:solidFill>
                  <a:schemeClr val="tx2">
                    <a:lumMod val="60000"/>
                    <a:lumOff val="40000"/>
                  </a:schemeClr>
                </a:solidFill>
              </a:rPr>
              <a:t>CEREBRO</a:t>
            </a:r>
          </a:p>
          <a:p>
            <a:pPr algn="ctr"/>
            <a:endParaRPr lang="es-ES_tradnl" b="1" dirty="0"/>
          </a:p>
          <a:p>
            <a:pPr algn="ctr"/>
            <a:endParaRPr lang="es-ES_tradnl" b="1" dirty="0" smtClean="0"/>
          </a:p>
          <a:p>
            <a:pPr algn="ctr"/>
            <a:endParaRPr lang="es-ES_tradnl" b="1" dirty="0"/>
          </a:p>
          <a:p>
            <a:pPr algn="ctr">
              <a:buNone/>
            </a:pPr>
            <a:r>
              <a:rPr lang="es-ES_tradnl" dirty="0"/>
              <a:t/>
            </a:r>
            <a:br>
              <a:rPr lang="es-ES_tradnl" dirty="0"/>
            </a:br>
            <a:endParaRPr lang="es-ES_tradnl" dirty="0" smtClean="0"/>
          </a:p>
          <a:p>
            <a:pPr algn="ctr">
              <a:buNone/>
            </a:pPr>
            <a:endParaRPr lang="es-ES_tradnl" b="1" dirty="0" smtClean="0"/>
          </a:p>
          <a:p>
            <a:pPr algn="ctr">
              <a:buNone/>
            </a:pPr>
            <a:r>
              <a:rPr lang="es-ES_tradnl" b="1" dirty="0" smtClean="0"/>
              <a:t>Comprenden </a:t>
            </a:r>
            <a:r>
              <a:rPr lang="es-ES_tradnl" b="1" dirty="0"/>
              <a:t>y Organizan</a:t>
            </a:r>
            <a:br>
              <a:rPr lang="es-ES_tradnl" b="1" dirty="0"/>
            </a:br>
            <a:r>
              <a:rPr lang="es-ES_tradnl" b="1" dirty="0"/>
              <a:t>la información contenida en el estímulo visual</a:t>
            </a:r>
            <a:endParaRPr lang="es-MX" dirty="0"/>
          </a:p>
        </p:txBody>
      </p:sp>
      <p:pic>
        <p:nvPicPr>
          <p:cNvPr id="4" name="3 Imagen" descr="https://encrypted-tbn2.gstatic.com/images?q=tbn:ANd9GcSfJe5_evIdfXMxgGb0Q5BC-v7yh6FvgZkHlv4AMmPnvgSAyYf3"/>
          <p:cNvPicPr/>
          <p:nvPr/>
        </p:nvPicPr>
        <p:blipFill>
          <a:blip r:embed="rId2" cstate="print"/>
          <a:srcRect/>
          <a:stretch>
            <a:fillRect/>
          </a:stretch>
        </p:blipFill>
        <p:spPr bwMode="auto">
          <a:xfrm>
            <a:off x="1835696" y="1772816"/>
            <a:ext cx="2595880" cy="1765935"/>
          </a:xfrm>
          <a:prstGeom prst="rect">
            <a:avLst/>
          </a:prstGeom>
          <a:noFill/>
          <a:ln w="9525">
            <a:noFill/>
            <a:miter lim="800000"/>
            <a:headEnd/>
            <a:tailEnd/>
          </a:ln>
        </p:spPr>
      </p:pic>
      <p:pic>
        <p:nvPicPr>
          <p:cNvPr id="5" name="4 Imagen" descr="https://encrypted-tbn0.gstatic.com/images?q=tbn:ANd9GcRUhlwrBl1qwq94BWQosySh1-jW7Ij3D-4ns7zRwugtJJ--hrRi"/>
          <p:cNvPicPr/>
          <p:nvPr/>
        </p:nvPicPr>
        <p:blipFill>
          <a:blip r:embed="rId3" cstate="print"/>
          <a:srcRect/>
          <a:stretch>
            <a:fillRect/>
          </a:stretch>
        </p:blipFill>
        <p:spPr bwMode="auto">
          <a:xfrm>
            <a:off x="5076056" y="1700808"/>
            <a:ext cx="2592288" cy="1944216"/>
          </a:xfrm>
          <a:prstGeom prst="rect">
            <a:avLst/>
          </a:prstGeom>
          <a:noFill/>
          <a:ln w="9525">
            <a:noFill/>
            <a:miter lim="800000"/>
            <a:headEnd/>
            <a:tailEnd/>
          </a:ln>
        </p:spPr>
      </p:pic>
    </p:spTree>
    <p:extLst>
      <p:ext uri="{BB962C8B-B14F-4D97-AF65-F5344CB8AC3E}">
        <p14:creationId xmlns:p14="http://schemas.microsoft.com/office/powerpoint/2010/main" xmlns="" val="2359866961"/>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_tradnl" b="1" dirty="0">
                <a:solidFill>
                  <a:schemeClr val="tx1"/>
                </a:solidFill>
              </a:rPr>
              <a:t>Fases de la Percepción</a:t>
            </a:r>
            <a:endParaRPr lang="es-MX" dirty="0">
              <a:solidFill>
                <a:schemeClr val="tx1"/>
              </a:solidFill>
            </a:endParaRPr>
          </a:p>
        </p:txBody>
      </p:sp>
      <p:sp>
        <p:nvSpPr>
          <p:cNvPr id="3" name="2 Marcador de contenido"/>
          <p:cNvSpPr>
            <a:spLocks noGrp="1"/>
          </p:cNvSpPr>
          <p:nvPr>
            <p:ph sz="quarter" idx="4294967295"/>
          </p:nvPr>
        </p:nvSpPr>
        <p:spPr>
          <a:xfrm>
            <a:off x="914400" y="1447800"/>
            <a:ext cx="3749040" cy="4572000"/>
          </a:xfrm>
          <a:prstGeom prst="rect">
            <a:avLst/>
          </a:prstGeom>
        </p:spPr>
        <p:txBody>
          <a:bodyPr/>
          <a:lstStyle/>
          <a:p>
            <a:pPr>
              <a:buNone/>
            </a:pPr>
            <a:r>
              <a:rPr lang="es-ES_tradnl" b="1" dirty="0" smtClean="0"/>
              <a:t>      </a:t>
            </a:r>
          </a:p>
          <a:p>
            <a:pPr>
              <a:buNone/>
            </a:pPr>
            <a:endParaRPr lang="es-ES_tradnl" b="1" dirty="0" smtClean="0"/>
          </a:p>
          <a:p>
            <a:pPr algn="ctr">
              <a:buNone/>
            </a:pPr>
            <a:r>
              <a:rPr lang="es-ES_tradnl" b="1" dirty="0" smtClean="0"/>
              <a:t>1</a:t>
            </a:r>
            <a:r>
              <a:rPr lang="es-ES_tradnl" b="1" u="sng" dirty="0"/>
              <a:t>. </a:t>
            </a:r>
            <a:r>
              <a:rPr lang="es-ES_tradnl" b="1" u="sng" dirty="0" smtClean="0"/>
              <a:t>Reconocimiento</a:t>
            </a:r>
          </a:p>
          <a:p>
            <a:pPr>
              <a:buNone/>
            </a:pPr>
            <a:endParaRPr lang="es-MX" dirty="0"/>
          </a:p>
          <a:p>
            <a:pPr algn="ctr"/>
            <a:r>
              <a:rPr lang="es-ES_tradnl" b="1" dirty="0"/>
              <a:t>Aceptación y comprensión</a:t>
            </a:r>
            <a:br>
              <a:rPr lang="es-ES_tradnl" b="1" dirty="0"/>
            </a:br>
            <a:r>
              <a:rPr lang="es-ES_tradnl" b="1" dirty="0"/>
              <a:t>de la información recibida</a:t>
            </a:r>
            <a:endParaRPr lang="es-MX" dirty="0"/>
          </a:p>
          <a:p>
            <a:endParaRPr lang="es-MX" dirty="0"/>
          </a:p>
        </p:txBody>
      </p:sp>
      <p:sp>
        <p:nvSpPr>
          <p:cNvPr id="4" name="3 Marcador de contenido"/>
          <p:cNvSpPr>
            <a:spLocks noGrp="1"/>
          </p:cNvSpPr>
          <p:nvPr>
            <p:ph sz="quarter" idx="4294967295"/>
          </p:nvPr>
        </p:nvSpPr>
        <p:spPr>
          <a:xfrm>
            <a:off x="4933950" y="1447800"/>
            <a:ext cx="3749040" cy="4572000"/>
          </a:xfrm>
          <a:prstGeom prst="rect">
            <a:avLst/>
          </a:prstGeom>
        </p:spPr>
        <p:txBody>
          <a:bodyPr/>
          <a:lstStyle/>
          <a:p>
            <a:pPr>
              <a:buNone/>
            </a:pPr>
            <a:r>
              <a:rPr lang="es-ES_tradnl" b="1" dirty="0" smtClean="0"/>
              <a:t>       </a:t>
            </a:r>
          </a:p>
          <a:p>
            <a:pPr>
              <a:buNone/>
            </a:pPr>
            <a:endParaRPr lang="es-ES_tradnl" b="1" dirty="0" smtClean="0"/>
          </a:p>
          <a:p>
            <a:pPr algn="ctr">
              <a:buNone/>
            </a:pPr>
            <a:r>
              <a:rPr lang="es-ES_tradnl" b="1" dirty="0" smtClean="0"/>
              <a:t> 2</a:t>
            </a:r>
            <a:r>
              <a:rPr lang="es-ES_tradnl" b="1" u="sng" dirty="0"/>
              <a:t>. </a:t>
            </a:r>
            <a:r>
              <a:rPr lang="es-ES_tradnl" b="1" u="sng" dirty="0" smtClean="0"/>
              <a:t>Análisis</a:t>
            </a:r>
          </a:p>
          <a:p>
            <a:pPr>
              <a:buNone/>
            </a:pPr>
            <a:endParaRPr lang="es-MX" dirty="0"/>
          </a:p>
          <a:p>
            <a:pPr algn="ctr"/>
            <a:r>
              <a:rPr lang="es-ES_tradnl" b="1" dirty="0"/>
              <a:t>Interpretación y Organización</a:t>
            </a:r>
            <a:br>
              <a:rPr lang="es-ES_tradnl" b="1" dirty="0"/>
            </a:br>
            <a:r>
              <a:rPr lang="es-ES_tradnl" b="1" dirty="0"/>
              <a:t>racional del estímulo</a:t>
            </a:r>
            <a:endParaRPr lang="es-MX" dirty="0"/>
          </a:p>
          <a:p>
            <a:endParaRPr lang="es-MX" dirty="0"/>
          </a:p>
        </p:txBody>
      </p:sp>
    </p:spTree>
    <p:extLst>
      <p:ext uri="{BB962C8B-B14F-4D97-AF65-F5344CB8AC3E}">
        <p14:creationId xmlns:p14="http://schemas.microsoft.com/office/powerpoint/2010/main" xmlns="" val="2816373104"/>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899592" y="1196752"/>
            <a:ext cx="7408333" cy="4314792"/>
          </a:xfrm>
        </p:spPr>
        <p:txBody>
          <a:bodyPr>
            <a:normAutofit fontScale="85000" lnSpcReduction="10000"/>
          </a:bodyPr>
          <a:lstStyle/>
          <a:p>
            <a:pPr algn="ctr">
              <a:buFont typeface="Wingdings" pitchFamily="2" charset="2"/>
              <a:buChar char="Ø"/>
            </a:pPr>
            <a:r>
              <a:rPr lang="es-ES_tradnl" sz="4000" b="1" dirty="0">
                <a:solidFill>
                  <a:schemeClr val="tx2">
                    <a:lumMod val="40000"/>
                    <a:lumOff val="60000"/>
                  </a:schemeClr>
                </a:solidFill>
              </a:rPr>
              <a:t>Experiencia intelectual del receptor</a:t>
            </a:r>
            <a:endParaRPr lang="es-MX" sz="4000" dirty="0">
              <a:solidFill>
                <a:schemeClr val="tx2">
                  <a:lumMod val="40000"/>
                  <a:lumOff val="60000"/>
                </a:schemeClr>
              </a:solidFill>
            </a:endParaRPr>
          </a:p>
          <a:p>
            <a:pPr algn="ctr"/>
            <a:r>
              <a:rPr lang="es-ES_tradnl" sz="4000" b="1" dirty="0"/>
              <a:t>Subjetiva</a:t>
            </a:r>
            <a:r>
              <a:rPr lang="es-ES_tradnl" sz="4000" b="1" dirty="0" smtClean="0"/>
              <a:t>.</a:t>
            </a:r>
          </a:p>
          <a:p>
            <a:pPr algn="ctr"/>
            <a:r>
              <a:rPr lang="es-ES_tradnl" sz="4000" b="1" dirty="0" smtClean="0"/>
              <a:t> </a:t>
            </a:r>
            <a:r>
              <a:rPr lang="es-ES_tradnl" sz="4000" b="1" dirty="0"/>
              <a:t>Selectiva. </a:t>
            </a:r>
            <a:endParaRPr lang="es-ES_tradnl" sz="4000" b="1" dirty="0" smtClean="0"/>
          </a:p>
          <a:p>
            <a:pPr algn="ctr"/>
            <a:r>
              <a:rPr lang="es-ES_tradnl" sz="4000" b="1" dirty="0" smtClean="0"/>
              <a:t>Temporal</a:t>
            </a:r>
            <a:r>
              <a:rPr lang="es-ES_tradnl" sz="3600" b="1" dirty="0" smtClean="0"/>
              <a:t>.</a:t>
            </a:r>
          </a:p>
          <a:p>
            <a:pPr algn="ctr"/>
            <a:endParaRPr lang="es-MX" sz="3600" dirty="0"/>
          </a:p>
          <a:p>
            <a:pPr algn="ctr">
              <a:buFont typeface="Wingdings" pitchFamily="2" charset="2"/>
              <a:buChar char="Ø"/>
            </a:pPr>
            <a:r>
              <a:rPr lang="es-ES_tradnl" sz="4000" b="1" dirty="0" smtClean="0"/>
              <a:t>Niveles de la Percepción</a:t>
            </a:r>
            <a:endParaRPr lang="es-MX" sz="4000" dirty="0" smtClean="0"/>
          </a:p>
          <a:p>
            <a:pPr algn="ctr"/>
            <a:r>
              <a:rPr lang="es-ES_tradnl" sz="4000" b="1" dirty="0" smtClean="0"/>
              <a:t>Instintivo. Descriptivo. Simbólico</a:t>
            </a:r>
            <a:endParaRPr lang="es-MX" sz="4000" dirty="0" smtClean="0"/>
          </a:p>
          <a:p>
            <a:endParaRPr lang="es-MX" sz="4000" dirty="0"/>
          </a:p>
        </p:txBody>
      </p:sp>
    </p:spTree>
    <p:extLst>
      <p:ext uri="{BB962C8B-B14F-4D97-AF65-F5344CB8AC3E}">
        <p14:creationId xmlns:p14="http://schemas.microsoft.com/office/powerpoint/2010/main" xmlns="" val="3929280609"/>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914400" y="692696"/>
            <a:ext cx="7772400" cy="5832648"/>
          </a:xfrm>
        </p:spPr>
        <p:txBody>
          <a:bodyPr>
            <a:normAutofit/>
          </a:bodyPr>
          <a:lstStyle/>
          <a:p>
            <a:pPr algn="ctr"/>
            <a:r>
              <a:rPr lang="es-ES_tradnl" sz="4000" dirty="0" smtClean="0">
                <a:solidFill>
                  <a:schemeClr val="accent2">
                    <a:lumMod val="60000"/>
                    <a:lumOff val="40000"/>
                  </a:schemeClr>
                </a:solidFill>
              </a:rPr>
              <a:t> </a:t>
            </a:r>
            <a:r>
              <a:rPr lang="es-ES_tradnl" sz="3200" b="1" dirty="0" smtClean="0">
                <a:solidFill>
                  <a:schemeClr val="accent2">
                    <a:lumMod val="60000"/>
                    <a:lumOff val="40000"/>
                  </a:schemeClr>
                </a:solidFill>
              </a:rPr>
              <a:t>TEORÍAS Y </a:t>
            </a:r>
            <a:r>
              <a:rPr lang="es-ES_tradnl" sz="3200" b="1" i="1" dirty="0" smtClean="0">
                <a:solidFill>
                  <a:schemeClr val="accent2">
                    <a:lumMod val="60000"/>
                    <a:lumOff val="40000"/>
                  </a:schemeClr>
                </a:solidFill>
              </a:rPr>
              <a:t>LEYES</a:t>
            </a:r>
            <a:r>
              <a:rPr lang="es-ES_tradnl" sz="3200" b="1" dirty="0" smtClean="0">
                <a:solidFill>
                  <a:schemeClr val="accent2">
                    <a:lumMod val="60000"/>
                    <a:lumOff val="40000"/>
                  </a:schemeClr>
                </a:solidFill>
              </a:rPr>
              <a:t> ESTABLECIDAS POR LA GESTALT </a:t>
            </a:r>
          </a:p>
          <a:p>
            <a:pPr>
              <a:buNone/>
            </a:pPr>
            <a:r>
              <a:rPr lang="es-ES_tradnl" sz="2800" b="1" dirty="0" smtClean="0"/>
              <a:t>PERCEPCION FIGURA y</a:t>
            </a:r>
            <a:r>
              <a:rPr lang="es-ES_tradnl" sz="2800" dirty="0" smtClean="0"/>
              <a:t> </a:t>
            </a:r>
            <a:r>
              <a:rPr lang="es-ES_tradnl" sz="2800" b="1" dirty="0" smtClean="0"/>
              <a:t>FONDO </a:t>
            </a:r>
          </a:p>
          <a:p>
            <a:pPr>
              <a:buNone/>
            </a:pPr>
            <a:endParaRPr lang="es-ES_tradnl" sz="2800" b="1" dirty="0" smtClean="0"/>
          </a:p>
          <a:p>
            <a:pPr>
              <a:buNone/>
            </a:pPr>
            <a:endParaRPr lang="es-ES_tradnl" sz="2800" b="1" dirty="0" smtClean="0"/>
          </a:p>
          <a:p>
            <a:pPr>
              <a:buNone/>
            </a:pPr>
            <a:r>
              <a:rPr lang="es-ES_tradnl" sz="2800" b="1" dirty="0" smtClean="0"/>
              <a:t>Ley de AGRUPAMIENTO </a:t>
            </a:r>
          </a:p>
          <a:p>
            <a:pPr>
              <a:buNone/>
            </a:pPr>
            <a:endParaRPr lang="es-ES_tradnl" sz="2800" b="1" dirty="0" smtClean="0"/>
          </a:p>
          <a:p>
            <a:pPr>
              <a:buNone/>
            </a:pPr>
            <a:r>
              <a:rPr lang="es-ES_tradnl" sz="2800" b="1" dirty="0" smtClean="0"/>
              <a:t>Proximidad.</a:t>
            </a:r>
          </a:p>
          <a:p>
            <a:pPr>
              <a:buNone/>
            </a:pPr>
            <a:endParaRPr lang="es-ES_tradnl" sz="2800" b="1" dirty="0" smtClean="0"/>
          </a:p>
          <a:p>
            <a:pPr>
              <a:buNone/>
            </a:pPr>
            <a:r>
              <a:rPr lang="es-ES_tradnl" sz="2800" b="1" dirty="0" smtClean="0"/>
              <a:t>Semejanza o similitud</a:t>
            </a:r>
          </a:p>
          <a:p>
            <a:pPr>
              <a:buNone/>
            </a:pPr>
            <a:endParaRPr lang="es-ES_tradnl" sz="2800" b="1" dirty="0" smtClean="0"/>
          </a:p>
          <a:p>
            <a:pPr>
              <a:buNone/>
            </a:pPr>
            <a:endParaRPr lang="es-ES_tradnl" sz="2800" b="1" dirty="0" smtClean="0"/>
          </a:p>
          <a:p>
            <a:pPr>
              <a:buNone/>
            </a:pPr>
            <a:endParaRPr lang="es-ES_tradnl" sz="2800" b="1" dirty="0" smtClean="0"/>
          </a:p>
          <a:p>
            <a:pPr>
              <a:buNone/>
            </a:pPr>
            <a:endParaRPr lang="es-MX" sz="2800" dirty="0" smtClean="0"/>
          </a:p>
          <a:p>
            <a:pPr algn="ctr">
              <a:buNone/>
            </a:pPr>
            <a:endParaRPr lang="es-MX" sz="4000" dirty="0"/>
          </a:p>
        </p:txBody>
      </p:sp>
      <p:pic>
        <p:nvPicPr>
          <p:cNvPr id="4" name="3 Imagen" descr="Detalle del anuncio anterior">
            <a:hlinkClick r:id="rId2"/>
          </p:cNvPr>
          <p:cNvPicPr/>
          <p:nvPr/>
        </p:nvPicPr>
        <p:blipFill>
          <a:blip r:embed="rId3" cstate="print"/>
          <a:srcRect/>
          <a:stretch>
            <a:fillRect/>
          </a:stretch>
        </p:blipFill>
        <p:spPr bwMode="auto">
          <a:xfrm>
            <a:off x="6227400" y="2060848"/>
            <a:ext cx="1584176" cy="1008112"/>
          </a:xfrm>
          <a:prstGeom prst="rect">
            <a:avLst/>
          </a:prstGeom>
          <a:noFill/>
          <a:ln w="9525">
            <a:noFill/>
            <a:miter lim="800000"/>
            <a:headEnd/>
            <a:tailEnd/>
          </a:ln>
        </p:spPr>
      </p:pic>
      <p:pic>
        <p:nvPicPr>
          <p:cNvPr id="5" name="4 Imagen" descr="Manzanas. A.González">
            <a:hlinkClick r:id="rId4"/>
          </p:cNvPr>
          <p:cNvPicPr/>
          <p:nvPr/>
        </p:nvPicPr>
        <p:blipFill>
          <a:blip r:embed="rId5" cstate="print"/>
          <a:srcRect/>
          <a:stretch>
            <a:fillRect/>
          </a:stretch>
        </p:blipFill>
        <p:spPr bwMode="auto">
          <a:xfrm>
            <a:off x="5292080" y="3429000"/>
            <a:ext cx="1224136" cy="715010"/>
          </a:xfrm>
          <a:prstGeom prst="rect">
            <a:avLst/>
          </a:prstGeom>
          <a:noFill/>
          <a:ln w="9525">
            <a:noFill/>
            <a:miter lim="800000"/>
            <a:headEnd/>
            <a:tailEnd/>
          </a:ln>
        </p:spPr>
      </p:pic>
      <p:pic>
        <p:nvPicPr>
          <p:cNvPr id="6" name="5 Imagen" descr="El agrupamiento por proximidad hace que veamos cuatro grupos de elementos constituidos como cuatro figuras">
            <a:hlinkClick r:id="rId6"/>
          </p:cNvPr>
          <p:cNvPicPr/>
          <p:nvPr/>
        </p:nvPicPr>
        <p:blipFill>
          <a:blip r:embed="rId7" cstate="print"/>
          <a:srcRect/>
          <a:stretch>
            <a:fillRect/>
          </a:stretch>
        </p:blipFill>
        <p:spPr bwMode="auto">
          <a:xfrm>
            <a:off x="6732240" y="3429000"/>
            <a:ext cx="1440160" cy="715010"/>
          </a:xfrm>
          <a:prstGeom prst="rect">
            <a:avLst/>
          </a:prstGeom>
          <a:noFill/>
          <a:ln w="9525">
            <a:noFill/>
            <a:miter lim="800000"/>
            <a:headEnd/>
            <a:tailEnd/>
          </a:ln>
        </p:spPr>
      </p:pic>
      <p:pic>
        <p:nvPicPr>
          <p:cNvPr id="7" name="6 Imagen" descr="Los estímulos semejantes tienden a formar grupos perceptuales. Manzanas. A.González">
            <a:hlinkClick r:id="rId8"/>
          </p:cNvPr>
          <p:cNvPicPr/>
          <p:nvPr/>
        </p:nvPicPr>
        <p:blipFill>
          <a:blip r:embed="rId9" cstate="print"/>
          <a:srcRect/>
          <a:stretch>
            <a:fillRect/>
          </a:stretch>
        </p:blipFill>
        <p:spPr bwMode="auto">
          <a:xfrm>
            <a:off x="4499992" y="5229200"/>
            <a:ext cx="1296144" cy="1219066"/>
          </a:xfrm>
          <a:prstGeom prst="rect">
            <a:avLst/>
          </a:prstGeom>
          <a:noFill/>
          <a:ln w="9525">
            <a:noFill/>
            <a:miter lim="800000"/>
            <a:headEnd/>
            <a:tailEnd/>
          </a:ln>
        </p:spPr>
      </p:pic>
      <p:pic>
        <p:nvPicPr>
          <p:cNvPr id="8" name="7 Imagen" descr="La percepción de filas o columnas de elementos, se debe a la existencia de similaridades horizontales o verticales entre ellos. (Manzanas. A.González)">
            <a:hlinkClick r:id="rId10"/>
          </p:cNvPr>
          <p:cNvPicPr/>
          <p:nvPr/>
        </p:nvPicPr>
        <p:blipFill>
          <a:blip r:embed="rId11" cstate="print"/>
          <a:srcRect/>
          <a:stretch>
            <a:fillRect/>
          </a:stretch>
        </p:blipFill>
        <p:spPr bwMode="auto">
          <a:xfrm>
            <a:off x="6516216" y="5157192"/>
            <a:ext cx="1296144" cy="1296144"/>
          </a:xfrm>
          <a:prstGeom prst="rect">
            <a:avLst/>
          </a:prstGeom>
          <a:noFill/>
          <a:ln w="9525">
            <a:noFill/>
            <a:miter lim="800000"/>
            <a:headEnd/>
            <a:tailEnd/>
          </a:ln>
        </p:spPr>
      </p:pic>
      <p:pic>
        <p:nvPicPr>
          <p:cNvPr id="10" name="9 Imagen" descr="La agrupación y proximidad de los elementos de este texto dibujan la botella de Absolut.">
            <a:hlinkClick r:id="rId12"/>
          </p:cNvPr>
          <p:cNvPicPr/>
          <p:nvPr/>
        </p:nvPicPr>
        <p:blipFill>
          <a:blip r:embed="rId13" cstate="print"/>
          <a:srcRect/>
          <a:stretch>
            <a:fillRect/>
          </a:stretch>
        </p:blipFill>
        <p:spPr bwMode="auto">
          <a:xfrm>
            <a:off x="3347864" y="3789040"/>
            <a:ext cx="1800200" cy="1440160"/>
          </a:xfrm>
          <a:prstGeom prst="rect">
            <a:avLst/>
          </a:prstGeom>
          <a:noFill/>
          <a:ln w="9525">
            <a:noFill/>
            <a:miter lim="800000"/>
            <a:headEnd/>
            <a:tailEnd/>
          </a:ln>
        </p:spPr>
      </p:pic>
    </p:spTree>
    <p:extLst>
      <p:ext uri="{BB962C8B-B14F-4D97-AF65-F5344CB8AC3E}">
        <p14:creationId xmlns:p14="http://schemas.microsoft.com/office/powerpoint/2010/main" xmlns="" val="3762626959"/>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899592" y="764704"/>
            <a:ext cx="7772400" cy="5471120"/>
          </a:xfrm>
        </p:spPr>
        <p:txBody>
          <a:bodyPr/>
          <a:lstStyle/>
          <a:p>
            <a:endParaRPr lang="es-ES_tradnl" b="1" dirty="0" smtClean="0"/>
          </a:p>
          <a:p>
            <a:endParaRPr lang="es-ES_tradnl" b="1" dirty="0" smtClean="0"/>
          </a:p>
          <a:p>
            <a:r>
              <a:rPr lang="es-ES_tradnl" b="1" dirty="0" smtClean="0"/>
              <a:t>Continuidad.</a:t>
            </a:r>
          </a:p>
          <a:p>
            <a:endParaRPr lang="es-ES_tradnl" b="1" dirty="0" smtClean="0"/>
          </a:p>
          <a:p>
            <a:pPr>
              <a:buNone/>
            </a:pPr>
            <a:endParaRPr lang="es-ES_tradnl" dirty="0" smtClean="0"/>
          </a:p>
          <a:p>
            <a:r>
              <a:rPr lang="es-ES_tradnl" b="1" dirty="0" smtClean="0"/>
              <a:t>Simetría</a:t>
            </a:r>
          </a:p>
          <a:p>
            <a:endParaRPr lang="es-ES_tradnl" b="1" dirty="0" smtClean="0"/>
          </a:p>
          <a:p>
            <a:endParaRPr lang="es-ES_tradnl" b="1" dirty="0" smtClean="0"/>
          </a:p>
          <a:p>
            <a:r>
              <a:rPr lang="es-ES_tradnl" b="1" dirty="0" smtClean="0"/>
              <a:t>Ley de CIERRE o CLAUSURA </a:t>
            </a:r>
          </a:p>
          <a:p>
            <a:endParaRPr lang="es-ES_tradnl" b="1" dirty="0" smtClean="0"/>
          </a:p>
          <a:p>
            <a:endParaRPr lang="es-ES_tradnl" b="1" dirty="0" smtClean="0"/>
          </a:p>
          <a:p>
            <a:endParaRPr lang="es-ES_tradnl" b="1" dirty="0" smtClean="0"/>
          </a:p>
          <a:p>
            <a:endParaRPr lang="es-ES_tradnl" b="1" dirty="0" smtClean="0"/>
          </a:p>
          <a:p>
            <a:pPr>
              <a:buNone/>
            </a:pPr>
            <a:endParaRPr lang="es-MX" dirty="0"/>
          </a:p>
        </p:txBody>
      </p:sp>
      <p:pic>
        <p:nvPicPr>
          <p:cNvPr id="5" name="4 Imagen" descr="Simetría en un anuncio de Zapatos Martinelli">
            <a:hlinkClick r:id="rId2"/>
          </p:cNvPr>
          <p:cNvPicPr/>
          <p:nvPr/>
        </p:nvPicPr>
        <p:blipFill>
          <a:blip r:embed="rId3" cstate="print"/>
          <a:srcRect/>
          <a:stretch>
            <a:fillRect/>
          </a:stretch>
        </p:blipFill>
        <p:spPr bwMode="auto">
          <a:xfrm>
            <a:off x="2915816" y="2564904"/>
            <a:ext cx="2376264" cy="1152128"/>
          </a:xfrm>
          <a:prstGeom prst="rect">
            <a:avLst/>
          </a:prstGeom>
          <a:noFill/>
          <a:ln w="9525">
            <a:noFill/>
            <a:miter lim="800000"/>
            <a:headEnd/>
            <a:tailEnd/>
          </a:ln>
        </p:spPr>
      </p:pic>
      <p:pic>
        <p:nvPicPr>
          <p:cNvPr id="6" name="5 Imagen" descr="La marca del whisky Johnnie Walker, deja que el ojo reconstruya la silueta del sujeto">
            <a:hlinkClick r:id="rId4"/>
          </p:cNvPr>
          <p:cNvPicPr/>
          <p:nvPr/>
        </p:nvPicPr>
        <p:blipFill>
          <a:blip r:embed="rId5" cstate="print"/>
          <a:srcRect/>
          <a:stretch>
            <a:fillRect/>
          </a:stretch>
        </p:blipFill>
        <p:spPr bwMode="auto">
          <a:xfrm>
            <a:off x="5796136" y="3789040"/>
            <a:ext cx="2376264" cy="1944216"/>
          </a:xfrm>
          <a:prstGeom prst="rect">
            <a:avLst/>
          </a:prstGeom>
          <a:noFill/>
          <a:ln w="9525">
            <a:noFill/>
            <a:miter lim="800000"/>
            <a:headEnd/>
            <a:tailEnd/>
          </a:ln>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652120" y="764703"/>
            <a:ext cx="1800200" cy="19712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84524354"/>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4544" y="476672"/>
            <a:ext cx="9644608" cy="1524000"/>
          </a:xfrm>
        </p:spPr>
        <p:txBody>
          <a:bodyPr/>
          <a:lstStyle/>
          <a:p>
            <a:r>
              <a:rPr lang="es-MX" dirty="0" smtClean="0"/>
              <a:t>Percepción de la PROFUNDIDAD</a:t>
            </a:r>
            <a:endParaRPr lang="es-MX" dirty="0"/>
          </a:p>
        </p:txBody>
      </p:sp>
      <p:sp>
        <p:nvSpPr>
          <p:cNvPr id="3" name="2 Marcador de texto"/>
          <p:cNvSpPr>
            <a:spLocks noGrp="1"/>
          </p:cNvSpPr>
          <p:nvPr>
            <p:ph type="body" idx="1"/>
          </p:nvPr>
        </p:nvSpPr>
        <p:spPr>
          <a:xfrm>
            <a:off x="1187624" y="1412776"/>
            <a:ext cx="6912768" cy="792088"/>
          </a:xfrm>
        </p:spPr>
        <p:txBody>
          <a:bodyPr>
            <a:normAutofit/>
          </a:bodyPr>
          <a:lstStyle/>
          <a:p>
            <a:r>
              <a:rPr lang="es-MX" sz="3200" dirty="0" smtClean="0"/>
              <a:t>*Pista binocular</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75856" y="3789040"/>
            <a:ext cx="2736304" cy="27979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3 CuadroTexto"/>
          <p:cNvSpPr txBox="1"/>
          <p:nvPr/>
        </p:nvSpPr>
        <p:spPr>
          <a:xfrm rot="20311452">
            <a:off x="497886" y="3068962"/>
            <a:ext cx="4608512" cy="646331"/>
          </a:xfrm>
          <a:prstGeom prst="rect">
            <a:avLst/>
          </a:prstGeom>
          <a:noFill/>
        </p:spPr>
        <p:txBody>
          <a:bodyPr wrap="square" rtlCol="0">
            <a:spAutoFit/>
          </a:bodyPr>
          <a:lstStyle/>
          <a:p>
            <a:r>
              <a:rPr lang="es-MX" sz="3600" dirty="0" smtClean="0">
                <a:solidFill>
                  <a:schemeClr val="accent1">
                    <a:lumMod val="75000"/>
                  </a:schemeClr>
                </a:solidFill>
              </a:rPr>
              <a:t>Disparidad retiniana</a:t>
            </a:r>
            <a:r>
              <a:rPr lang="es-MX" dirty="0" smtClean="0"/>
              <a:t>.</a:t>
            </a:r>
            <a:endParaRPr lang="es-MX" dirty="0"/>
          </a:p>
        </p:txBody>
      </p:sp>
      <p:sp>
        <p:nvSpPr>
          <p:cNvPr id="5" name="4 CuadroTexto"/>
          <p:cNvSpPr txBox="1"/>
          <p:nvPr/>
        </p:nvSpPr>
        <p:spPr>
          <a:xfrm rot="1285556">
            <a:off x="5508104" y="2924944"/>
            <a:ext cx="3312368" cy="584775"/>
          </a:xfrm>
          <a:prstGeom prst="rect">
            <a:avLst/>
          </a:prstGeom>
          <a:noFill/>
        </p:spPr>
        <p:txBody>
          <a:bodyPr wrap="square" rtlCol="0">
            <a:spAutoFit/>
          </a:bodyPr>
          <a:lstStyle/>
          <a:p>
            <a:r>
              <a:rPr lang="es-MX" sz="3200" dirty="0" smtClean="0">
                <a:solidFill>
                  <a:schemeClr val="accent1">
                    <a:lumMod val="75000"/>
                  </a:schemeClr>
                </a:solidFill>
              </a:rPr>
              <a:t>La convergencia</a:t>
            </a:r>
            <a:r>
              <a:rPr lang="es-MX" dirty="0" smtClean="0"/>
              <a:t>.</a:t>
            </a:r>
            <a:endParaRPr lang="es-MX" dirty="0"/>
          </a:p>
        </p:txBody>
      </p:sp>
    </p:spTree>
    <p:extLst>
      <p:ext uri="{BB962C8B-B14F-4D97-AF65-F5344CB8AC3E}">
        <p14:creationId xmlns:p14="http://schemas.microsoft.com/office/powerpoint/2010/main" xmlns="" val="1951186393"/>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548680"/>
            <a:ext cx="7772400" cy="1524000"/>
          </a:xfrm>
        </p:spPr>
        <p:txBody>
          <a:bodyPr/>
          <a:lstStyle/>
          <a:p>
            <a:r>
              <a:rPr lang="es-MX" dirty="0" smtClean="0">
                <a:solidFill>
                  <a:schemeClr val="accent1">
                    <a:lumMod val="40000"/>
                    <a:lumOff val="60000"/>
                  </a:schemeClr>
                </a:solidFill>
              </a:rPr>
              <a:t>*</a:t>
            </a:r>
            <a:r>
              <a:rPr lang="es-MX" sz="3200" dirty="0" smtClean="0">
                <a:solidFill>
                  <a:schemeClr val="accent1">
                    <a:lumMod val="40000"/>
                    <a:lumOff val="60000"/>
                  </a:schemeClr>
                </a:solidFill>
              </a:rPr>
              <a:t>Pista monocular.</a:t>
            </a:r>
            <a:endParaRPr lang="es-MX" sz="3200" dirty="0">
              <a:solidFill>
                <a:schemeClr val="accent1">
                  <a:lumMod val="40000"/>
                  <a:lumOff val="60000"/>
                </a:schemeClr>
              </a:solidFill>
            </a:endParaRPr>
          </a:p>
        </p:txBody>
      </p:sp>
      <p:sp>
        <p:nvSpPr>
          <p:cNvPr id="3" name="2 Marcador de texto"/>
          <p:cNvSpPr>
            <a:spLocks noGrp="1"/>
          </p:cNvSpPr>
          <p:nvPr>
            <p:ph type="body" idx="1"/>
          </p:nvPr>
        </p:nvSpPr>
        <p:spPr>
          <a:xfrm>
            <a:off x="4139952" y="1628800"/>
            <a:ext cx="4392488" cy="4320480"/>
          </a:xfrm>
        </p:spPr>
        <p:txBody>
          <a:bodyPr>
            <a:normAutofit lnSpcReduction="10000"/>
          </a:bodyPr>
          <a:lstStyle/>
          <a:p>
            <a:r>
              <a:rPr lang="es-MX" sz="3200" dirty="0" smtClean="0">
                <a:solidFill>
                  <a:schemeClr val="accent2">
                    <a:lumMod val="75000"/>
                  </a:schemeClr>
                </a:solidFill>
              </a:rPr>
              <a:t>- Tamaño relativo</a:t>
            </a:r>
          </a:p>
          <a:p>
            <a:r>
              <a:rPr lang="es-MX" sz="3200" dirty="0" smtClean="0">
                <a:solidFill>
                  <a:schemeClr val="accent2">
                    <a:lumMod val="75000"/>
                  </a:schemeClr>
                </a:solidFill>
              </a:rPr>
              <a:t>- Interposición</a:t>
            </a:r>
          </a:p>
          <a:p>
            <a:r>
              <a:rPr lang="es-MX" sz="3200" dirty="0" smtClean="0">
                <a:solidFill>
                  <a:schemeClr val="accent2">
                    <a:lumMod val="75000"/>
                  </a:schemeClr>
                </a:solidFill>
              </a:rPr>
              <a:t>- Claridad relativa</a:t>
            </a:r>
          </a:p>
          <a:p>
            <a:r>
              <a:rPr lang="es-MX" sz="3200" dirty="0" smtClean="0">
                <a:solidFill>
                  <a:schemeClr val="accent2">
                    <a:lumMod val="75000"/>
                  </a:schemeClr>
                </a:solidFill>
              </a:rPr>
              <a:t>- Gradiente textura</a:t>
            </a:r>
          </a:p>
          <a:p>
            <a:r>
              <a:rPr lang="es-MX" sz="3200" dirty="0" smtClean="0">
                <a:solidFill>
                  <a:schemeClr val="accent2">
                    <a:lumMod val="75000"/>
                  </a:schemeClr>
                </a:solidFill>
              </a:rPr>
              <a:t>- Altura relativa</a:t>
            </a:r>
          </a:p>
          <a:p>
            <a:r>
              <a:rPr lang="es-MX" sz="3200" dirty="0" smtClean="0">
                <a:solidFill>
                  <a:schemeClr val="accent2">
                    <a:lumMod val="75000"/>
                  </a:schemeClr>
                </a:solidFill>
              </a:rPr>
              <a:t>- Movimiento relativo</a:t>
            </a:r>
          </a:p>
          <a:p>
            <a:r>
              <a:rPr lang="es-MX" sz="3200" dirty="0" smtClean="0">
                <a:solidFill>
                  <a:schemeClr val="accent2">
                    <a:lumMod val="75000"/>
                  </a:schemeClr>
                </a:solidFill>
              </a:rPr>
              <a:t>- Luces y sombras</a:t>
            </a:r>
          </a:p>
          <a:p>
            <a:r>
              <a:rPr lang="es-MX" dirty="0" smtClean="0"/>
              <a:t>Luces y sombras</a:t>
            </a:r>
            <a:endParaRPr lang="es-MX"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3240105"/>
            <a:ext cx="4026024" cy="2923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52617804"/>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dirty="0" smtClean="0"/>
              <a:t>Percepción del MOVIMIENTO </a:t>
            </a:r>
            <a:endParaRPr lang="es-MX" dirty="0"/>
          </a:p>
        </p:txBody>
      </p:sp>
      <p:sp>
        <p:nvSpPr>
          <p:cNvPr id="4" name="3 CuadroTexto"/>
          <p:cNvSpPr txBox="1"/>
          <p:nvPr/>
        </p:nvSpPr>
        <p:spPr>
          <a:xfrm>
            <a:off x="323528" y="1700808"/>
            <a:ext cx="6120680" cy="3970318"/>
          </a:xfrm>
          <a:prstGeom prst="rect">
            <a:avLst/>
          </a:prstGeom>
          <a:noFill/>
        </p:spPr>
        <p:txBody>
          <a:bodyPr wrap="square" rtlCol="0">
            <a:spAutoFit/>
          </a:bodyPr>
          <a:lstStyle/>
          <a:p>
            <a:r>
              <a:rPr lang="es-MX" sz="2800" dirty="0" smtClean="0">
                <a:solidFill>
                  <a:schemeClr val="accent1">
                    <a:lumMod val="75000"/>
                  </a:schemeClr>
                </a:solidFill>
              </a:rPr>
              <a:t>*El cerebro calcula movimiento.  Lejos – cerca</a:t>
            </a:r>
          </a:p>
          <a:p>
            <a:endParaRPr lang="es-MX" sz="2800" dirty="0">
              <a:solidFill>
                <a:schemeClr val="accent1">
                  <a:lumMod val="75000"/>
                </a:schemeClr>
              </a:solidFill>
            </a:endParaRPr>
          </a:p>
          <a:p>
            <a:r>
              <a:rPr lang="es-MX" sz="2800" dirty="0" smtClean="0">
                <a:solidFill>
                  <a:schemeClr val="accent1">
                    <a:lumMod val="75000"/>
                  </a:schemeClr>
                </a:solidFill>
              </a:rPr>
              <a:t>*Movimiento estroboscópico. El cerebro interpreta como movimiento continuo una serie de imágenes que se presentan de manera continuada. </a:t>
            </a:r>
          </a:p>
          <a:p>
            <a:endParaRPr lang="es-MX" sz="2800" dirty="0">
              <a:solidFill>
                <a:schemeClr val="accent1">
                  <a:lumMod val="75000"/>
                </a:schemeClr>
              </a:solidFill>
            </a:endParaRPr>
          </a:p>
          <a:p>
            <a:r>
              <a:rPr lang="es-MX" sz="2800" dirty="0" smtClean="0">
                <a:solidFill>
                  <a:schemeClr val="accent1">
                    <a:lumMod val="75000"/>
                  </a:schemeClr>
                </a:solidFill>
              </a:rPr>
              <a:t>*Fenómeno PHI </a:t>
            </a:r>
            <a:endParaRPr lang="es-MX" sz="2800" dirty="0">
              <a:solidFill>
                <a:schemeClr val="accent1">
                  <a:lumMod val="75000"/>
                </a:schemeClr>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18096" y="2780928"/>
            <a:ext cx="2164358" cy="21557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88373844"/>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ctrTitle"/>
          </p:nvPr>
        </p:nvSpPr>
        <p:spPr bwMode="auto">
          <a:xfrm>
            <a:off x="611560" y="4660215"/>
            <a:ext cx="7772400" cy="14700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noAutofit/>
          </a:bodyPr>
          <a:lstStyle/>
          <a:p>
            <a:pPr marL="381000" marR="0" lvl="0" indent="-381000" defTabSz="914400" eaLnBrk="1" fontAlgn="auto" latinLnBrk="0" hangingPunct="1">
              <a:lnSpc>
                <a:spcPct val="90000"/>
              </a:lnSpc>
              <a:spcBef>
                <a:spcPts val="0"/>
              </a:spcBef>
              <a:spcAft>
                <a:spcPts val="0"/>
              </a:spcAft>
              <a:buClrTx/>
              <a:buSzTx/>
              <a:buFontTx/>
              <a:buNone/>
              <a:tabLst/>
              <a:defRPr/>
            </a:pPr>
            <a:r>
              <a:rPr kumimoji="0" lang="es-ES" sz="2000" b="1" i="0" u="none" strike="noStrike" kern="0" cap="none" spc="0" normalizeH="0" baseline="0" noProof="0" dirty="0" smtClean="0">
                <a:ln>
                  <a:noFill/>
                </a:ln>
                <a:solidFill>
                  <a:schemeClr val="tx2">
                    <a:lumMod val="20000"/>
                    <a:lumOff val="80000"/>
                  </a:schemeClr>
                </a:solidFill>
                <a:effectLst/>
                <a:uLnTx/>
                <a:uFillTx/>
              </a:rPr>
              <a:t>¿ CÓMO REPRESENTAMOS EL MUNDO EN NUESTRA MENTE?:</a:t>
            </a:r>
          </a:p>
          <a:p>
            <a:pPr marL="381000" marR="0" lvl="0" indent="-381000" defTabSz="914400" eaLnBrk="1" fontAlgn="auto" latinLnBrk="0" hangingPunct="1">
              <a:lnSpc>
                <a:spcPct val="90000"/>
              </a:lnSpc>
              <a:spcBef>
                <a:spcPts val="0"/>
              </a:spcBef>
              <a:spcAft>
                <a:spcPts val="0"/>
              </a:spcAft>
              <a:buClrTx/>
              <a:buSzTx/>
              <a:buFontTx/>
              <a:buNone/>
              <a:tabLst/>
              <a:defRPr/>
            </a:pPr>
            <a:endParaRPr kumimoji="0" lang="es-ES" sz="2000" b="0" i="0" u="none" strike="noStrike" kern="0" cap="none" spc="0" normalizeH="0" baseline="0" noProof="0" dirty="0" smtClean="0">
              <a:ln>
                <a:noFill/>
              </a:ln>
              <a:solidFill>
                <a:schemeClr val="tx2">
                  <a:lumMod val="20000"/>
                  <a:lumOff val="80000"/>
                </a:schemeClr>
              </a:solidFill>
              <a:effectLst/>
              <a:uLnTx/>
              <a:uFillTx/>
            </a:endParaRPr>
          </a:p>
          <a:p>
            <a:pPr marL="381000" marR="0" lvl="0" indent="-381000" defTabSz="914400" eaLnBrk="1" fontAlgn="auto" latinLnBrk="0" hangingPunct="1">
              <a:lnSpc>
                <a:spcPct val="90000"/>
              </a:lnSpc>
              <a:spcBef>
                <a:spcPts val="0"/>
              </a:spcBef>
              <a:spcAft>
                <a:spcPts val="0"/>
              </a:spcAft>
              <a:buClrTx/>
              <a:buSzTx/>
              <a:buFontTx/>
              <a:buNone/>
              <a:tabLst/>
              <a:defRPr/>
            </a:pPr>
            <a:endParaRPr kumimoji="0" lang="es-ES" sz="2000" b="0" i="0" u="none" strike="noStrike" kern="0" cap="none" spc="0" normalizeH="0" baseline="0" noProof="0" dirty="0" smtClean="0">
              <a:ln>
                <a:noFill/>
              </a:ln>
              <a:solidFill>
                <a:schemeClr val="tx2">
                  <a:lumMod val="20000"/>
                  <a:lumOff val="80000"/>
                </a:schemeClr>
              </a:solidFill>
              <a:effectLst/>
              <a:uLnTx/>
              <a:uFillTx/>
            </a:endParaRPr>
          </a:p>
          <a:p>
            <a:pPr marL="800100" marR="0" lvl="1" indent="-342900" defTabSz="914400" eaLnBrk="1" fontAlgn="auto" latinLnBrk="0" hangingPunct="1">
              <a:lnSpc>
                <a:spcPct val="90000"/>
              </a:lnSpc>
              <a:spcBef>
                <a:spcPts val="0"/>
              </a:spcBef>
              <a:spcAft>
                <a:spcPts val="0"/>
              </a:spcAft>
              <a:buClrTx/>
              <a:buSzTx/>
              <a:buFontTx/>
              <a:buNone/>
              <a:tabLst/>
              <a:defRPr/>
            </a:pPr>
            <a:r>
              <a:rPr kumimoji="0" lang="es-ES" sz="2000" b="1" i="0" u="none" strike="noStrike" kern="0" cap="none" spc="0" normalizeH="0" baseline="0" noProof="0" dirty="0" smtClean="0">
                <a:ln>
                  <a:noFill/>
                </a:ln>
                <a:solidFill>
                  <a:schemeClr val="tx2">
                    <a:lumMod val="20000"/>
                    <a:lumOff val="80000"/>
                  </a:schemeClr>
                </a:solidFill>
                <a:effectLst/>
                <a:uLnTx/>
                <a:uFillTx/>
              </a:rPr>
              <a:t>Lo que hacemos es detectar la energía física del ambiente que nos rodea y codificarla en señales de tipo nervioso. A este proceso lo denominamos:</a:t>
            </a:r>
            <a:br>
              <a:rPr kumimoji="0" lang="es-ES" sz="2000" b="1" i="0" u="none" strike="noStrike" kern="0" cap="none" spc="0" normalizeH="0" baseline="0" noProof="0" dirty="0" smtClean="0">
                <a:ln>
                  <a:noFill/>
                </a:ln>
                <a:solidFill>
                  <a:schemeClr val="tx2">
                    <a:lumMod val="20000"/>
                    <a:lumOff val="80000"/>
                  </a:schemeClr>
                </a:solidFill>
                <a:effectLst/>
                <a:uLnTx/>
                <a:uFillTx/>
              </a:rPr>
            </a:br>
            <a:endParaRPr kumimoji="0" lang="es-ES" sz="2000" b="1" i="0" u="none" strike="noStrike" kern="0" cap="none" spc="0" normalizeH="0" baseline="0" noProof="0" dirty="0" smtClean="0">
              <a:ln>
                <a:noFill/>
              </a:ln>
              <a:solidFill>
                <a:schemeClr val="tx2">
                  <a:lumMod val="20000"/>
                  <a:lumOff val="80000"/>
                </a:schemeClr>
              </a:solidFill>
              <a:effectLst/>
              <a:uLnTx/>
              <a:uFillTx/>
            </a:endParaRPr>
          </a:p>
          <a:p>
            <a:pPr marL="800100" marR="0" lvl="1" indent="-342900" defTabSz="914400" eaLnBrk="1" fontAlgn="auto" latinLnBrk="0" hangingPunct="1">
              <a:lnSpc>
                <a:spcPct val="90000"/>
              </a:lnSpc>
              <a:spcBef>
                <a:spcPts val="0"/>
              </a:spcBef>
              <a:spcAft>
                <a:spcPts val="0"/>
              </a:spcAft>
              <a:buClrTx/>
              <a:buSzTx/>
              <a:buFontTx/>
              <a:buNone/>
              <a:tabLst/>
              <a:defRPr/>
            </a:pPr>
            <a:endParaRPr kumimoji="0" lang="es-ES" sz="2000" b="1" i="0" u="none" strike="noStrike" kern="0" cap="none" spc="0" normalizeH="0" baseline="0" noProof="0" dirty="0" smtClean="0">
              <a:ln>
                <a:noFill/>
              </a:ln>
              <a:solidFill>
                <a:schemeClr val="tx2">
                  <a:lumMod val="20000"/>
                  <a:lumOff val="80000"/>
                </a:schemeClr>
              </a:solidFill>
              <a:effectLst/>
              <a:uLnTx/>
              <a:uFillTx/>
            </a:endParaRPr>
          </a:p>
          <a:p>
            <a:pPr marL="800100" marR="0" lvl="1" indent="-342900" defTabSz="914400" eaLnBrk="1" fontAlgn="auto" latinLnBrk="0" hangingPunct="1">
              <a:lnSpc>
                <a:spcPct val="90000"/>
              </a:lnSpc>
              <a:spcBef>
                <a:spcPts val="0"/>
              </a:spcBef>
              <a:spcAft>
                <a:spcPts val="0"/>
              </a:spcAft>
              <a:buClrTx/>
              <a:buSzTx/>
              <a:buFontTx/>
              <a:buNone/>
              <a:tabLst/>
              <a:defRPr/>
            </a:pPr>
            <a:endParaRPr kumimoji="0" lang="es-ES" sz="2000" b="1" i="0" u="none" strike="noStrike" kern="0" cap="none" spc="0" normalizeH="0" baseline="0" noProof="0" dirty="0" smtClean="0">
              <a:ln>
                <a:noFill/>
              </a:ln>
              <a:solidFill>
                <a:schemeClr val="tx2">
                  <a:lumMod val="20000"/>
                  <a:lumOff val="80000"/>
                </a:schemeClr>
              </a:solidFill>
              <a:effectLst/>
              <a:uLnTx/>
              <a:uFillTx/>
            </a:endParaRPr>
          </a:p>
          <a:p>
            <a:pPr marL="800100" marR="0" lvl="1" indent="-342900" defTabSz="914400" eaLnBrk="1" fontAlgn="auto" latinLnBrk="0" hangingPunct="1">
              <a:lnSpc>
                <a:spcPct val="90000"/>
              </a:lnSpc>
              <a:spcBef>
                <a:spcPts val="0"/>
              </a:spcBef>
              <a:spcAft>
                <a:spcPts val="0"/>
              </a:spcAft>
              <a:buClrTx/>
              <a:buSzTx/>
              <a:buFontTx/>
              <a:buNone/>
              <a:tabLst/>
              <a:defRPr/>
            </a:pPr>
            <a:endParaRPr kumimoji="0" lang="es-ES" sz="2000" b="1" i="0" u="none" strike="noStrike" kern="0" cap="none" spc="0" normalizeH="0" baseline="0" noProof="0" dirty="0" smtClean="0">
              <a:ln>
                <a:noFill/>
              </a:ln>
              <a:solidFill>
                <a:schemeClr val="tx2">
                  <a:lumMod val="20000"/>
                  <a:lumOff val="80000"/>
                </a:schemeClr>
              </a:solidFill>
              <a:effectLst/>
              <a:uLnTx/>
              <a:uFillTx/>
            </a:endParaRPr>
          </a:p>
          <a:p>
            <a:pPr marL="800100" marR="0" lvl="1" indent="-342900" defTabSz="914400" eaLnBrk="1" fontAlgn="auto" latinLnBrk="0" hangingPunct="1">
              <a:lnSpc>
                <a:spcPct val="90000"/>
              </a:lnSpc>
              <a:spcBef>
                <a:spcPts val="0"/>
              </a:spcBef>
              <a:spcAft>
                <a:spcPts val="0"/>
              </a:spcAft>
              <a:buClrTx/>
              <a:buSzTx/>
              <a:buFontTx/>
              <a:buNone/>
              <a:tabLst/>
              <a:defRPr/>
            </a:pPr>
            <a:r>
              <a:rPr kumimoji="0" lang="es-ES" sz="2000" b="1" i="0" u="none" strike="noStrike" kern="0" cap="none" spc="0" normalizeH="0" baseline="0" noProof="0" dirty="0" smtClean="0">
                <a:ln>
                  <a:noFill/>
                </a:ln>
                <a:solidFill>
                  <a:schemeClr val="tx2">
                    <a:lumMod val="20000"/>
                    <a:lumOff val="80000"/>
                  </a:schemeClr>
                </a:solidFill>
                <a:effectLst/>
                <a:uLnTx/>
                <a:uFillTx/>
              </a:rPr>
              <a:t>La sensación es el procesamiento cerebral primario procedente de nuestros sentidos principales, es decir: </a:t>
            </a:r>
          </a:p>
          <a:p>
            <a:pPr marL="800100" marR="0" lvl="1" indent="-342900" defTabSz="914400" eaLnBrk="1" fontAlgn="auto" latinLnBrk="0" hangingPunct="1">
              <a:lnSpc>
                <a:spcPct val="90000"/>
              </a:lnSpc>
              <a:spcBef>
                <a:spcPts val="0"/>
              </a:spcBef>
              <a:spcAft>
                <a:spcPts val="0"/>
              </a:spcAft>
              <a:buClrTx/>
              <a:buSzTx/>
              <a:buFontTx/>
              <a:buNone/>
              <a:tabLst/>
              <a:defRPr/>
            </a:pPr>
            <a:endParaRPr kumimoji="0" lang="es-ES" sz="2000" b="1" i="0" u="none" strike="noStrike" kern="0" cap="none" spc="0" normalizeH="0" baseline="0" noProof="0" dirty="0" smtClean="0">
              <a:ln>
                <a:noFill/>
              </a:ln>
              <a:solidFill>
                <a:schemeClr val="tx2">
                  <a:lumMod val="20000"/>
                  <a:lumOff val="80000"/>
                </a:schemeClr>
              </a:solidFill>
              <a:effectLst/>
              <a:uLnTx/>
              <a:uFillTx/>
            </a:endParaRPr>
          </a:p>
          <a:p>
            <a:pPr marL="1219200" marR="0" lvl="2" indent="-304800" algn="ctr" defTabSz="914400" eaLnBrk="1" fontAlgn="auto" latinLnBrk="0" hangingPunct="1">
              <a:lnSpc>
                <a:spcPct val="90000"/>
              </a:lnSpc>
              <a:spcBef>
                <a:spcPts val="0"/>
              </a:spcBef>
              <a:spcAft>
                <a:spcPts val="0"/>
              </a:spcAft>
              <a:buClrTx/>
              <a:buSzTx/>
              <a:buFontTx/>
              <a:buNone/>
              <a:tabLst/>
              <a:defRPr/>
            </a:pPr>
            <a:r>
              <a:rPr kumimoji="0" lang="es-ES" sz="2000" b="1" i="0" u="none" strike="noStrike" kern="0" cap="none" spc="0" normalizeH="0" baseline="0" noProof="0" dirty="0" smtClean="0">
                <a:ln>
                  <a:noFill/>
                </a:ln>
                <a:solidFill>
                  <a:schemeClr val="tx2">
                    <a:lumMod val="20000"/>
                    <a:lumOff val="80000"/>
                  </a:schemeClr>
                </a:solidFill>
                <a:effectLst/>
                <a:uLnTx/>
                <a:uFillTx/>
              </a:rPr>
              <a:t>VISTA,</a:t>
            </a:r>
          </a:p>
          <a:p>
            <a:pPr marL="1219200" marR="0" lvl="2" indent="-304800" algn="ctr" defTabSz="914400" eaLnBrk="1" fontAlgn="auto" latinLnBrk="0" hangingPunct="1">
              <a:lnSpc>
                <a:spcPct val="90000"/>
              </a:lnSpc>
              <a:spcBef>
                <a:spcPts val="0"/>
              </a:spcBef>
              <a:spcAft>
                <a:spcPts val="0"/>
              </a:spcAft>
              <a:buClrTx/>
              <a:buSzTx/>
              <a:buFontTx/>
              <a:buNone/>
              <a:tabLst/>
              <a:defRPr/>
            </a:pPr>
            <a:r>
              <a:rPr kumimoji="0" lang="es-ES" sz="2000" b="1" i="0" u="none" strike="noStrike" kern="0" cap="none" spc="0" normalizeH="0" baseline="0" noProof="0" dirty="0" smtClean="0">
                <a:ln>
                  <a:noFill/>
                </a:ln>
                <a:solidFill>
                  <a:schemeClr val="tx2">
                    <a:lumMod val="20000"/>
                    <a:lumOff val="80000"/>
                  </a:schemeClr>
                </a:solidFill>
                <a:effectLst/>
                <a:uLnTx/>
                <a:uFillTx/>
              </a:rPr>
              <a:t>TACTO, </a:t>
            </a:r>
          </a:p>
          <a:p>
            <a:pPr marL="1219200" marR="0" lvl="2" indent="-304800" algn="ctr" defTabSz="914400" eaLnBrk="1" fontAlgn="auto" latinLnBrk="0" hangingPunct="1">
              <a:lnSpc>
                <a:spcPct val="90000"/>
              </a:lnSpc>
              <a:spcBef>
                <a:spcPts val="0"/>
              </a:spcBef>
              <a:spcAft>
                <a:spcPts val="0"/>
              </a:spcAft>
              <a:buClrTx/>
              <a:buSzTx/>
              <a:buFontTx/>
              <a:buNone/>
              <a:tabLst/>
              <a:defRPr/>
            </a:pPr>
            <a:r>
              <a:rPr kumimoji="0" lang="es-ES" sz="2000" b="1" i="0" u="none" strike="noStrike" kern="0" cap="none" spc="0" normalizeH="0" baseline="0" noProof="0" dirty="0" smtClean="0">
                <a:ln>
                  <a:noFill/>
                </a:ln>
                <a:solidFill>
                  <a:schemeClr val="tx2">
                    <a:lumMod val="20000"/>
                    <a:lumOff val="80000"/>
                  </a:schemeClr>
                </a:solidFill>
                <a:effectLst/>
                <a:uLnTx/>
                <a:uFillTx/>
              </a:rPr>
              <a:t>OLFATO, </a:t>
            </a:r>
          </a:p>
          <a:p>
            <a:pPr marL="1219200" marR="0" lvl="2" indent="-304800" algn="ctr" defTabSz="914400" eaLnBrk="1" fontAlgn="auto" latinLnBrk="0" hangingPunct="1">
              <a:lnSpc>
                <a:spcPct val="90000"/>
              </a:lnSpc>
              <a:spcBef>
                <a:spcPts val="0"/>
              </a:spcBef>
              <a:spcAft>
                <a:spcPts val="0"/>
              </a:spcAft>
              <a:buClrTx/>
              <a:buSzTx/>
              <a:buFontTx/>
              <a:buNone/>
              <a:tabLst/>
              <a:defRPr/>
            </a:pPr>
            <a:r>
              <a:rPr kumimoji="0" lang="es-ES" sz="2000" b="1" i="0" u="none" strike="noStrike" kern="0" cap="none" spc="0" normalizeH="0" baseline="0" noProof="0" dirty="0" smtClean="0">
                <a:ln>
                  <a:noFill/>
                </a:ln>
                <a:solidFill>
                  <a:schemeClr val="tx2">
                    <a:lumMod val="20000"/>
                    <a:lumOff val="80000"/>
                  </a:schemeClr>
                </a:solidFill>
                <a:effectLst/>
                <a:uLnTx/>
                <a:uFillTx/>
              </a:rPr>
              <a:t>GUSTO y </a:t>
            </a:r>
          </a:p>
          <a:p>
            <a:pPr marL="1219200" marR="0" lvl="2" indent="-304800" algn="ctr" defTabSz="914400" eaLnBrk="1" fontAlgn="auto" latinLnBrk="0" hangingPunct="1">
              <a:lnSpc>
                <a:spcPct val="90000"/>
              </a:lnSpc>
              <a:spcBef>
                <a:spcPts val="0"/>
              </a:spcBef>
              <a:spcAft>
                <a:spcPts val="0"/>
              </a:spcAft>
              <a:buClrTx/>
              <a:buSzTx/>
              <a:buFontTx/>
              <a:buNone/>
              <a:tabLst/>
              <a:defRPr/>
            </a:pPr>
            <a:r>
              <a:rPr kumimoji="0" lang="es-ES" sz="2000" b="1" i="0" u="none" strike="noStrike" kern="0" cap="none" spc="0" normalizeH="0" baseline="0" noProof="0" dirty="0" smtClean="0">
                <a:ln>
                  <a:noFill/>
                </a:ln>
                <a:solidFill>
                  <a:schemeClr val="tx2">
                    <a:lumMod val="20000"/>
                    <a:lumOff val="80000"/>
                  </a:schemeClr>
                </a:solidFill>
                <a:effectLst/>
                <a:uLnTx/>
                <a:uFillTx/>
              </a:rPr>
              <a:t>OÍDO.</a:t>
            </a:r>
          </a:p>
          <a:p>
            <a:pPr marL="800100" marR="0" lvl="1" indent="-342900" algn="ctr" defTabSz="914400" eaLnBrk="1" fontAlgn="auto" latinLnBrk="0" hangingPunct="1">
              <a:lnSpc>
                <a:spcPct val="90000"/>
              </a:lnSpc>
              <a:spcBef>
                <a:spcPts val="0"/>
              </a:spcBef>
              <a:spcAft>
                <a:spcPts val="0"/>
              </a:spcAft>
              <a:buClrTx/>
              <a:buSzTx/>
              <a:buFontTx/>
              <a:buNone/>
              <a:tabLst/>
              <a:defRPr/>
            </a:pPr>
            <a:endParaRPr kumimoji="0" lang="es-ES" sz="2000" b="1" i="0" u="none" strike="noStrike" kern="0" cap="none" spc="0" normalizeH="0" baseline="0" noProof="0" dirty="0" smtClean="0">
              <a:ln>
                <a:noFill/>
              </a:ln>
              <a:solidFill>
                <a:schemeClr val="tx2">
                  <a:lumMod val="50000"/>
                </a:schemeClr>
              </a:solidFill>
              <a:effectLst/>
              <a:uLnTx/>
              <a:uFillTx/>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14992" y="4725144"/>
            <a:ext cx="1728192" cy="1440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3184" y="2621111"/>
            <a:ext cx="1687636" cy="776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85998934"/>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http://www.neuroactivate.mex.tl/imagesnew/5/5/2/9/3/que%20observador%20eres.PNG"/>
          <p:cNvPicPr>
            <a:picLocks noGrp="1"/>
          </p:cNvPicPr>
          <p:nvPr>
            <p:ph sz="quarter" idx="1"/>
          </p:nvPr>
        </p:nvPicPr>
        <p:blipFill>
          <a:blip r:embed="rId2" cstate="print"/>
          <a:srcRect/>
          <a:stretch>
            <a:fillRect/>
          </a:stretch>
        </p:blipFill>
        <p:spPr bwMode="auto">
          <a:xfrm>
            <a:off x="611560" y="548680"/>
            <a:ext cx="8136904" cy="5976664"/>
          </a:xfrm>
          <a:prstGeom prst="rect">
            <a:avLst/>
          </a:prstGeom>
          <a:noFill/>
          <a:ln w="9525">
            <a:noFill/>
            <a:miter lim="800000"/>
            <a:headEnd/>
            <a:tailEnd/>
          </a:ln>
        </p:spPr>
      </p:pic>
    </p:spTree>
    <p:extLst>
      <p:ext uri="{BB962C8B-B14F-4D97-AF65-F5344CB8AC3E}">
        <p14:creationId xmlns:p14="http://schemas.microsoft.com/office/powerpoint/2010/main" xmlns="" val="1917067347"/>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476672"/>
            <a:ext cx="7772400" cy="1524000"/>
          </a:xfrm>
        </p:spPr>
        <p:txBody>
          <a:bodyPr/>
          <a:lstStyle/>
          <a:p>
            <a:r>
              <a:rPr lang="es-MX" dirty="0" smtClean="0"/>
              <a:t>Percepción AUDITIVA</a:t>
            </a:r>
            <a:endParaRPr lang="es-MX" dirty="0"/>
          </a:p>
        </p:txBody>
      </p:sp>
      <p:sp>
        <p:nvSpPr>
          <p:cNvPr id="3" name="2 Marcador de texto"/>
          <p:cNvSpPr>
            <a:spLocks noGrp="1"/>
          </p:cNvSpPr>
          <p:nvPr>
            <p:ph type="body" idx="1"/>
          </p:nvPr>
        </p:nvSpPr>
        <p:spPr>
          <a:xfrm>
            <a:off x="1403648" y="5157192"/>
            <a:ext cx="6417734" cy="939801"/>
          </a:xfrm>
        </p:spPr>
        <p:txBody>
          <a:bodyPr>
            <a:noAutofit/>
          </a:bodyPr>
          <a:lstStyle/>
          <a:p>
            <a:r>
              <a:rPr lang="es-MX" sz="3200" dirty="0">
                <a:solidFill>
                  <a:schemeClr val="tx2">
                    <a:lumMod val="20000"/>
                    <a:lumOff val="80000"/>
                  </a:schemeClr>
                </a:solidFill>
              </a:rPr>
              <a:t>La percepción auditiva constituye un prerrequisito para la comunicación. </a:t>
            </a:r>
            <a:endParaRPr lang="es-MX" sz="3200" dirty="0" smtClean="0">
              <a:solidFill>
                <a:schemeClr val="tx2">
                  <a:lumMod val="20000"/>
                  <a:lumOff val="80000"/>
                </a:schemeClr>
              </a:solidFill>
            </a:endParaRPr>
          </a:p>
          <a:p>
            <a:endParaRPr lang="es-MX" sz="3200" dirty="0" smtClean="0">
              <a:solidFill>
                <a:schemeClr val="tx2">
                  <a:lumMod val="75000"/>
                </a:schemeClr>
              </a:solidFill>
            </a:endParaRPr>
          </a:p>
          <a:p>
            <a:r>
              <a:rPr lang="es-MX" sz="3200" dirty="0" smtClean="0">
                <a:solidFill>
                  <a:schemeClr val="tx2">
                    <a:lumMod val="75000"/>
                  </a:schemeClr>
                </a:solidFill>
              </a:rPr>
              <a:t>Implica </a:t>
            </a:r>
            <a:r>
              <a:rPr lang="es-MX" sz="3200" dirty="0">
                <a:solidFill>
                  <a:schemeClr val="tx2">
                    <a:lumMod val="75000"/>
                  </a:schemeClr>
                </a:solidFill>
              </a:rPr>
              <a:t>la capacidad para reconocer, discriminar e interpretar estímulos auditivos asociándolos a experiencias previas.</a:t>
            </a:r>
          </a:p>
          <a:p>
            <a:endParaRPr lang="es-MX" sz="3200" dirty="0">
              <a:solidFill>
                <a:schemeClr val="tx2">
                  <a:lumMod val="75000"/>
                </a:schemeClr>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2132856"/>
            <a:ext cx="1646237" cy="1646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41634761"/>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1168761">
            <a:off x="-140601" y="776015"/>
            <a:ext cx="7146584" cy="943871"/>
          </a:xfrm>
        </p:spPr>
        <p:txBody>
          <a:bodyPr/>
          <a:lstStyle/>
          <a:p>
            <a:r>
              <a:rPr lang="es-MX" dirty="0" smtClean="0">
                <a:solidFill>
                  <a:schemeClr val="bg2">
                    <a:lumMod val="90000"/>
                  </a:schemeClr>
                </a:solidFill>
              </a:rPr>
              <a:t>Conciencia auditiva</a:t>
            </a:r>
            <a:endParaRPr lang="es-MX" dirty="0">
              <a:solidFill>
                <a:schemeClr val="bg2">
                  <a:lumMod val="90000"/>
                </a:schemeClr>
              </a:solidFill>
            </a:endParaRPr>
          </a:p>
        </p:txBody>
      </p:sp>
      <p:sp>
        <p:nvSpPr>
          <p:cNvPr id="3" name="2 CuadroTexto"/>
          <p:cNvSpPr txBox="1"/>
          <p:nvPr/>
        </p:nvSpPr>
        <p:spPr>
          <a:xfrm rot="280408">
            <a:off x="632498" y="2685330"/>
            <a:ext cx="4752528" cy="707886"/>
          </a:xfrm>
          <a:prstGeom prst="rect">
            <a:avLst/>
          </a:prstGeom>
          <a:noFill/>
        </p:spPr>
        <p:txBody>
          <a:bodyPr wrap="square" rtlCol="0">
            <a:spAutoFit/>
          </a:bodyPr>
          <a:lstStyle/>
          <a:p>
            <a:r>
              <a:rPr lang="es-MX" sz="4000" dirty="0" smtClean="0">
                <a:solidFill>
                  <a:schemeClr val="accent1">
                    <a:lumMod val="75000"/>
                  </a:schemeClr>
                </a:solidFill>
              </a:rPr>
              <a:t>Memoria auditiva</a:t>
            </a:r>
            <a:endParaRPr lang="es-MX" sz="4000" dirty="0">
              <a:solidFill>
                <a:schemeClr val="accent1">
                  <a:lumMod val="75000"/>
                </a:schemeClr>
              </a:solidFill>
            </a:endParaRPr>
          </a:p>
        </p:txBody>
      </p:sp>
      <p:sp>
        <p:nvSpPr>
          <p:cNvPr id="4" name="3 CuadroTexto"/>
          <p:cNvSpPr txBox="1"/>
          <p:nvPr/>
        </p:nvSpPr>
        <p:spPr>
          <a:xfrm rot="20828835">
            <a:off x="3572555" y="3850169"/>
            <a:ext cx="4499992" cy="584775"/>
          </a:xfrm>
          <a:prstGeom prst="rect">
            <a:avLst/>
          </a:prstGeom>
          <a:noFill/>
        </p:spPr>
        <p:txBody>
          <a:bodyPr wrap="square" rtlCol="0">
            <a:spAutoFit/>
          </a:bodyPr>
          <a:lstStyle/>
          <a:p>
            <a:r>
              <a:rPr lang="es-MX" sz="3200" dirty="0" smtClean="0">
                <a:solidFill>
                  <a:schemeClr val="accent1">
                    <a:lumMod val="75000"/>
                  </a:schemeClr>
                </a:solidFill>
              </a:rPr>
              <a:t>Discriminación auditiva</a:t>
            </a:r>
            <a:endParaRPr lang="es-MX" sz="3200" dirty="0">
              <a:solidFill>
                <a:schemeClr val="accent1">
                  <a:lumMod val="75000"/>
                </a:schemeClr>
              </a:solidFill>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28184" y="928125"/>
            <a:ext cx="2438400" cy="1876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560" y="3716053"/>
            <a:ext cx="2628900" cy="174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12160" y="4433888"/>
            <a:ext cx="2276475" cy="2009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54438729"/>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764704"/>
            <a:ext cx="7772400" cy="1470025"/>
          </a:xfrm>
        </p:spPr>
        <p:txBody>
          <a:bodyPr/>
          <a:lstStyle/>
          <a:p>
            <a:r>
              <a:rPr lang="es-MX" dirty="0" smtClean="0"/>
              <a:t>Percepción táctil</a:t>
            </a:r>
            <a:endParaRPr lang="es-MX"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43808" y="2371724"/>
            <a:ext cx="3384375" cy="34335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78958981"/>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332656"/>
            <a:ext cx="8229600" cy="4525963"/>
          </a:xfrm>
        </p:spPr>
        <p:txBody>
          <a:bodyPr>
            <a:normAutofit/>
          </a:bodyPr>
          <a:lstStyle/>
          <a:p>
            <a:endParaRPr lang="es-MX" dirty="0" smtClean="0"/>
          </a:p>
          <a:p>
            <a:pPr marL="0" indent="0">
              <a:buNone/>
            </a:pPr>
            <a:r>
              <a:rPr lang="es-MX" sz="3200" dirty="0" smtClean="0">
                <a:solidFill>
                  <a:schemeClr val="accent2">
                    <a:lumMod val="50000"/>
                  </a:schemeClr>
                </a:solidFill>
              </a:rPr>
              <a:t>El sistema kinestésico (que informa al sujeto de la posición del cuerpo y de los movimientos de los músculos y tendones), el tacto y el sistema auditivo son las vías prioritarias de información y desarrollo que compensan la deficiencia visual y contribuyen al aprendizaje cognitivo posterior.</a:t>
            </a:r>
            <a:endParaRPr lang="es-MX" sz="3200" dirty="0">
              <a:solidFill>
                <a:schemeClr val="accent2">
                  <a:lumMod val="50000"/>
                </a:schemeClr>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57550" y="4509120"/>
            <a:ext cx="2628900" cy="174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18330770"/>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29208" y="476672"/>
            <a:ext cx="8229600" cy="5616624"/>
          </a:xfrm>
        </p:spPr>
        <p:txBody>
          <a:bodyPr>
            <a:normAutofit fontScale="92500" lnSpcReduction="10000"/>
          </a:bodyPr>
          <a:lstStyle/>
          <a:p>
            <a:r>
              <a:rPr lang="es-MX" dirty="0">
                <a:solidFill>
                  <a:schemeClr val="tx2">
                    <a:lumMod val="60000"/>
                    <a:lumOff val="40000"/>
                  </a:schemeClr>
                </a:solidFill>
              </a:rPr>
              <a:t>La percepción a través del </a:t>
            </a:r>
            <a:r>
              <a:rPr lang="es-MX" dirty="0" smtClean="0">
                <a:solidFill>
                  <a:schemeClr val="tx2">
                    <a:lumMod val="60000"/>
                    <a:lumOff val="40000"/>
                  </a:schemeClr>
                </a:solidFill>
              </a:rPr>
              <a:t>tacto según </a:t>
            </a:r>
            <a:r>
              <a:rPr lang="es-MX" dirty="0" err="1" smtClean="0">
                <a:solidFill>
                  <a:schemeClr val="tx2">
                    <a:lumMod val="60000"/>
                    <a:lumOff val="40000"/>
                  </a:schemeClr>
                </a:solidFill>
              </a:rPr>
              <a:t>Mercè</a:t>
            </a:r>
            <a:r>
              <a:rPr lang="es-MX" dirty="0" smtClean="0">
                <a:solidFill>
                  <a:schemeClr val="tx2">
                    <a:lumMod val="60000"/>
                    <a:lumOff val="40000"/>
                  </a:schemeClr>
                </a:solidFill>
              </a:rPr>
              <a:t> </a:t>
            </a:r>
            <a:r>
              <a:rPr lang="es-MX" dirty="0" err="1" smtClean="0">
                <a:solidFill>
                  <a:schemeClr val="tx2">
                    <a:lumMod val="60000"/>
                    <a:lumOff val="40000"/>
                  </a:schemeClr>
                </a:solidFill>
              </a:rPr>
              <a:t>Leonhardt</a:t>
            </a:r>
            <a:r>
              <a:rPr lang="es-MX" dirty="0" smtClean="0">
                <a:solidFill>
                  <a:schemeClr val="tx2">
                    <a:lumMod val="60000"/>
                    <a:lumOff val="40000"/>
                  </a:schemeClr>
                </a:solidFill>
              </a:rPr>
              <a:t>,  </a:t>
            </a:r>
            <a:r>
              <a:rPr lang="es-MX" dirty="0">
                <a:solidFill>
                  <a:schemeClr val="tx2">
                    <a:lumMod val="60000"/>
                    <a:lumOff val="40000"/>
                  </a:schemeClr>
                </a:solidFill>
              </a:rPr>
              <a:t>comprende</a:t>
            </a:r>
            <a:r>
              <a:rPr lang="es-MX" dirty="0" smtClean="0">
                <a:solidFill>
                  <a:schemeClr val="tx2">
                    <a:lumMod val="60000"/>
                    <a:lumOff val="40000"/>
                  </a:schemeClr>
                </a:solidFill>
              </a:rPr>
              <a:t>:</a:t>
            </a:r>
          </a:p>
          <a:p>
            <a:endParaRPr lang="es-MX" dirty="0">
              <a:solidFill>
                <a:schemeClr val="tx2">
                  <a:lumMod val="60000"/>
                  <a:lumOff val="40000"/>
                </a:schemeClr>
              </a:solidFill>
            </a:endParaRPr>
          </a:p>
          <a:p>
            <a:r>
              <a:rPr lang="es-MX" b="1" dirty="0">
                <a:solidFill>
                  <a:schemeClr val="tx2">
                    <a:lumMod val="60000"/>
                    <a:lumOff val="40000"/>
                  </a:schemeClr>
                </a:solidFill>
              </a:rPr>
              <a:t>Percepción táctil (estática):</a:t>
            </a:r>
            <a:r>
              <a:rPr lang="es-MX" dirty="0">
                <a:solidFill>
                  <a:schemeClr val="tx2">
                    <a:lumMod val="60000"/>
                    <a:lumOff val="40000"/>
                  </a:schemeClr>
                </a:solidFill>
              </a:rPr>
              <a:t> el tacto pasivo sólo nos informa de la temperatura, el peso, la consistencia</a:t>
            </a:r>
            <a:r>
              <a:rPr lang="es-MX" dirty="0" smtClean="0">
                <a:solidFill>
                  <a:schemeClr val="tx2">
                    <a:lumMod val="60000"/>
                    <a:lumOff val="40000"/>
                  </a:schemeClr>
                </a:solidFill>
              </a:rPr>
              <a:t>.</a:t>
            </a:r>
          </a:p>
          <a:p>
            <a:endParaRPr lang="es-MX" dirty="0" smtClean="0">
              <a:solidFill>
                <a:schemeClr val="bg2">
                  <a:lumMod val="75000"/>
                </a:schemeClr>
              </a:solidFill>
            </a:endParaRPr>
          </a:p>
          <a:p>
            <a:endParaRPr lang="es-MX" dirty="0" smtClean="0">
              <a:solidFill>
                <a:schemeClr val="bg2">
                  <a:lumMod val="75000"/>
                </a:schemeClr>
              </a:solidFill>
            </a:endParaRPr>
          </a:p>
          <a:p>
            <a:endParaRPr lang="es-MX" dirty="0">
              <a:solidFill>
                <a:schemeClr val="bg2">
                  <a:lumMod val="75000"/>
                </a:schemeClr>
              </a:solidFill>
            </a:endParaRPr>
          </a:p>
          <a:p>
            <a:r>
              <a:rPr lang="es-MX" b="1" dirty="0">
                <a:solidFill>
                  <a:schemeClr val="tx2">
                    <a:lumMod val="75000"/>
                  </a:schemeClr>
                </a:solidFill>
              </a:rPr>
              <a:t>Percepción </a:t>
            </a:r>
            <a:r>
              <a:rPr lang="es-MX" b="1" dirty="0" smtClean="0">
                <a:solidFill>
                  <a:schemeClr val="tx2">
                    <a:lumMod val="75000"/>
                  </a:schemeClr>
                </a:solidFill>
              </a:rPr>
              <a:t>kinestésica </a:t>
            </a:r>
            <a:r>
              <a:rPr lang="es-MX" b="1" dirty="0">
                <a:solidFill>
                  <a:schemeClr val="tx2">
                    <a:lumMod val="75000"/>
                  </a:schemeClr>
                </a:solidFill>
              </a:rPr>
              <a:t>(dinámica):</a:t>
            </a:r>
            <a:r>
              <a:rPr lang="es-MX" dirty="0">
                <a:solidFill>
                  <a:schemeClr val="tx2">
                    <a:lumMod val="75000"/>
                  </a:schemeClr>
                </a:solidFill>
              </a:rPr>
              <a:t> la información proporcionada por el movimiento voluntario de las manos nos permite percibir el objeto, su textura, aspereza, dureza y forma. La mano no dominante sujeta el objeto o se encarga de proporcionar los puntos de referencia mientras la mano dominante lo explora, realiza movimientos sobre el objeto e integra los datos que obtiene hasta configurar un concepto global del objeto explorado.</a:t>
            </a:r>
          </a:p>
          <a:p>
            <a:endParaRPr lang="es-MX"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841525">
            <a:off x="2243230" y="1776751"/>
            <a:ext cx="1042316" cy="20157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9388" y="2276872"/>
            <a:ext cx="2178546" cy="10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98832" y="5661248"/>
            <a:ext cx="1828428" cy="9867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22478317"/>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620688"/>
            <a:ext cx="8229600" cy="4525963"/>
          </a:xfrm>
        </p:spPr>
        <p:txBody>
          <a:bodyPr>
            <a:normAutofit/>
          </a:bodyPr>
          <a:lstStyle/>
          <a:p>
            <a:pPr algn="just"/>
            <a:r>
              <a:rPr lang="es-MX" sz="2800" dirty="0">
                <a:solidFill>
                  <a:schemeClr val="tx2">
                    <a:lumMod val="75000"/>
                  </a:schemeClr>
                </a:solidFill>
              </a:rPr>
              <a:t>la</a:t>
            </a:r>
            <a:r>
              <a:rPr lang="es-MX" sz="2800" b="1" dirty="0">
                <a:solidFill>
                  <a:schemeClr val="tx2">
                    <a:lumMod val="75000"/>
                  </a:schemeClr>
                </a:solidFill>
              </a:rPr>
              <a:t> </a:t>
            </a:r>
            <a:r>
              <a:rPr lang="es-MX" sz="2800" b="1" dirty="0">
                <a:solidFill>
                  <a:schemeClr val="tx2">
                    <a:lumMod val="75000"/>
                  </a:schemeClr>
                </a:solidFill>
                <a:hlinkClick r:id="rId2"/>
              </a:rPr>
              <a:t>percepción </a:t>
            </a:r>
            <a:r>
              <a:rPr lang="es-MX" sz="2800" b="1" dirty="0" err="1">
                <a:solidFill>
                  <a:schemeClr val="tx2">
                    <a:lumMod val="75000"/>
                  </a:schemeClr>
                </a:solidFill>
                <a:hlinkClick r:id="rId2"/>
              </a:rPr>
              <a:t>háptica</a:t>
            </a:r>
            <a:r>
              <a:rPr lang="es-MX" sz="2800" b="1" dirty="0">
                <a:solidFill>
                  <a:schemeClr val="tx2">
                    <a:lumMod val="75000"/>
                  </a:schemeClr>
                </a:solidFill>
              </a:rPr>
              <a:t> (tacto activo)</a:t>
            </a:r>
            <a:r>
              <a:rPr lang="es-MX" sz="2800" dirty="0">
                <a:solidFill>
                  <a:schemeClr val="tx2">
                    <a:lumMod val="75000"/>
                  </a:schemeClr>
                </a:solidFill>
              </a:rPr>
              <a:t> Es un sistema de percepción, integración y asimilación de sensaciones, a través del tacto activo. El sistema </a:t>
            </a:r>
            <a:r>
              <a:rPr lang="es-MX" sz="2800" dirty="0" err="1">
                <a:solidFill>
                  <a:schemeClr val="tx2">
                    <a:lumMod val="75000"/>
                  </a:schemeClr>
                </a:solidFill>
              </a:rPr>
              <a:t>háptico</a:t>
            </a:r>
            <a:r>
              <a:rPr lang="es-MX" sz="2800" dirty="0">
                <a:solidFill>
                  <a:schemeClr val="tx2">
                    <a:lumMod val="75000"/>
                  </a:schemeClr>
                </a:solidFill>
              </a:rPr>
              <a:t> es un sistema exploratorio, no sólo receptivo. La interconexión de la percepción </a:t>
            </a:r>
            <a:r>
              <a:rPr lang="es-MX" sz="2800" dirty="0" smtClean="0">
                <a:solidFill>
                  <a:schemeClr val="tx2">
                    <a:lumMod val="75000"/>
                  </a:schemeClr>
                </a:solidFill>
              </a:rPr>
              <a:t>kinestésica </a:t>
            </a:r>
            <a:r>
              <a:rPr lang="es-MX" sz="2800" dirty="0">
                <a:solidFill>
                  <a:schemeClr val="tx2">
                    <a:lumMod val="75000"/>
                  </a:schemeClr>
                </a:solidFill>
              </a:rPr>
              <a:t>y táctil supone la exploración a través del tacto en movimiento o exploración </a:t>
            </a:r>
            <a:r>
              <a:rPr lang="es-MX" sz="2800" dirty="0" err="1">
                <a:solidFill>
                  <a:schemeClr val="tx2">
                    <a:lumMod val="75000"/>
                  </a:schemeClr>
                </a:solidFill>
              </a:rPr>
              <a:t>háptico</a:t>
            </a:r>
            <a:r>
              <a:rPr lang="es-MX" sz="2800" dirty="0">
                <a:solidFill>
                  <a:schemeClr val="tx2">
                    <a:lumMod val="75000"/>
                  </a:schemeClr>
                </a:solidFill>
              </a:rPr>
              <a:t>-táctil.</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67000" y="4077072"/>
            <a:ext cx="3810000" cy="21602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15710715"/>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dirty="0" smtClean="0"/>
              <a:t>Actividad de evaluación</a:t>
            </a:r>
            <a:endParaRPr lang="es-MX"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3848" y="476672"/>
            <a:ext cx="5544616" cy="33267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Picture 2" descr="E:\DCIM\104_PANA\P104057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8" y="1382553"/>
            <a:ext cx="1285875" cy="17145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E:\DCIM\104_PANA\P104058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2129" y="3481095"/>
            <a:ext cx="2427734" cy="3236979"/>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E:\DCIM\104_PANA\P1040583.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067944" y="3645024"/>
            <a:ext cx="3515883" cy="26369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1337102"/>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84763" y="488896"/>
            <a:ext cx="3240360" cy="781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3"/>
          <p:cNvSpPr txBox="1">
            <a:spLocks noChangeArrowheads="1"/>
          </p:cNvSpPr>
          <p:nvPr/>
        </p:nvSpPr>
        <p:spPr bwMode="auto">
          <a:xfrm>
            <a:off x="-97196" y="1556792"/>
            <a:ext cx="8640762" cy="4392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just"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just" rtl="0" eaLnBrk="0" fontAlgn="base" hangingPunct="0">
              <a:spcBef>
                <a:spcPct val="20000"/>
              </a:spcBef>
              <a:spcAft>
                <a:spcPct val="0"/>
              </a:spcAft>
              <a:buChar char="–"/>
              <a:defRPr>
                <a:solidFill>
                  <a:schemeClr val="tx1"/>
                </a:solidFill>
                <a:latin typeface="+mn-lt"/>
              </a:defRPr>
            </a:lvl2pPr>
            <a:lvl3pPr marL="1143000" indent="-228600" algn="just" rtl="0" eaLnBrk="0" fontAlgn="base" hangingPunct="0">
              <a:spcBef>
                <a:spcPct val="20000"/>
              </a:spcBef>
              <a:spcAft>
                <a:spcPct val="0"/>
              </a:spcAft>
              <a:buChar char="•"/>
              <a:defRPr sz="1600">
                <a:solidFill>
                  <a:schemeClr val="tx1"/>
                </a:solidFill>
                <a:latin typeface="+mn-lt"/>
              </a:defRPr>
            </a:lvl3pPr>
            <a:lvl4pPr marL="1600200" indent="-228600" algn="just" rtl="0" eaLnBrk="0" fontAlgn="base" hangingPunct="0">
              <a:spcBef>
                <a:spcPct val="20000"/>
              </a:spcBef>
              <a:spcAft>
                <a:spcPct val="0"/>
              </a:spcAft>
              <a:buChar char="–"/>
              <a:defRPr sz="1400">
                <a:solidFill>
                  <a:schemeClr val="tx1"/>
                </a:solidFill>
                <a:latin typeface="+mn-lt"/>
              </a:defRPr>
            </a:lvl4pPr>
            <a:lvl5pPr marL="2057400" indent="-228600" algn="just" rtl="0" eaLnBrk="0" fontAlgn="base" hangingPunct="0">
              <a:spcBef>
                <a:spcPct val="20000"/>
              </a:spcBef>
              <a:spcAft>
                <a:spcPct val="0"/>
              </a:spcAft>
              <a:buChar char="»"/>
              <a:defRPr sz="1200">
                <a:solidFill>
                  <a:schemeClr val="tx1"/>
                </a:solidFill>
                <a:latin typeface="+mn-lt"/>
              </a:defRPr>
            </a:lvl5pPr>
            <a:lvl6pPr marL="2514600" indent="-228600" algn="just" rtl="0" fontAlgn="base">
              <a:spcBef>
                <a:spcPct val="20000"/>
              </a:spcBef>
              <a:spcAft>
                <a:spcPct val="0"/>
              </a:spcAft>
              <a:buChar char="»"/>
              <a:defRPr sz="1200">
                <a:solidFill>
                  <a:schemeClr val="tx1"/>
                </a:solidFill>
                <a:latin typeface="+mn-lt"/>
              </a:defRPr>
            </a:lvl6pPr>
            <a:lvl7pPr marL="2971800" indent="-228600" algn="just" rtl="0" fontAlgn="base">
              <a:spcBef>
                <a:spcPct val="20000"/>
              </a:spcBef>
              <a:spcAft>
                <a:spcPct val="0"/>
              </a:spcAft>
              <a:buChar char="»"/>
              <a:defRPr sz="1200">
                <a:solidFill>
                  <a:schemeClr val="tx1"/>
                </a:solidFill>
                <a:latin typeface="+mn-lt"/>
              </a:defRPr>
            </a:lvl7pPr>
            <a:lvl8pPr marL="3429000" indent="-228600" algn="just" rtl="0" fontAlgn="base">
              <a:spcBef>
                <a:spcPct val="20000"/>
              </a:spcBef>
              <a:spcAft>
                <a:spcPct val="0"/>
              </a:spcAft>
              <a:buChar char="»"/>
              <a:defRPr sz="1200">
                <a:solidFill>
                  <a:schemeClr val="tx1"/>
                </a:solidFill>
                <a:latin typeface="+mn-lt"/>
              </a:defRPr>
            </a:lvl8pPr>
            <a:lvl9pPr marL="3886200" indent="-228600" algn="just" rtl="0" fontAlgn="base">
              <a:spcBef>
                <a:spcPct val="20000"/>
              </a:spcBef>
              <a:spcAft>
                <a:spcPct val="0"/>
              </a:spcAft>
              <a:buChar char="»"/>
              <a:defRPr sz="1200">
                <a:solidFill>
                  <a:schemeClr val="tx1"/>
                </a:solidFill>
                <a:latin typeface="+mn-lt"/>
              </a:defRPr>
            </a:lvl9pPr>
          </a:lstStyle>
          <a:p>
            <a:pPr marL="342900" marR="0" lvl="0" indent="-342900" algn="just" defTabSz="914400" rtl="0" eaLnBrk="1" fontAlgn="base" latinLnBrk="0" hangingPunct="1">
              <a:lnSpc>
                <a:spcPct val="100000"/>
              </a:lnSpc>
              <a:spcBef>
                <a:spcPct val="20000"/>
              </a:spcBef>
              <a:spcAft>
                <a:spcPct val="0"/>
              </a:spcAft>
              <a:buClrTx/>
              <a:buSzTx/>
              <a:buFontTx/>
              <a:buChar char="•"/>
              <a:tabLst/>
              <a:defRPr/>
            </a:pPr>
            <a:r>
              <a:rPr kumimoji="0" lang="es-MX" sz="1800" b="1" i="0" u="none" strike="noStrike" kern="0" cap="none" spc="0" normalizeH="0" baseline="0" noProof="0" dirty="0" smtClean="0">
                <a:ln>
                  <a:noFill/>
                </a:ln>
                <a:solidFill>
                  <a:srgbClr val="0070C0"/>
                </a:solidFill>
                <a:effectLst/>
                <a:uLnTx/>
                <a:uFillTx/>
                <a:latin typeface="Arial"/>
                <a:ea typeface="+mn-ea"/>
                <a:cs typeface="+mn-cs"/>
              </a:rPr>
              <a:t>La sensación consiste en detectar algo a través de los sentidos y los receptores de sensación internos sin que aún haya sido elaborado o tenga un significado.</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s-ES" sz="1800" b="1" i="0" u="none" strike="noStrike" kern="0" cap="none" spc="0" normalizeH="0" baseline="0" noProof="0" dirty="0" smtClean="0">
              <a:ln>
                <a:noFill/>
              </a:ln>
              <a:solidFill>
                <a:srgbClr val="0070C0"/>
              </a:solidFill>
              <a:effectLst/>
              <a:uLnTx/>
              <a:uFillTx/>
              <a:latin typeface="Arial"/>
              <a:ea typeface="+mn-ea"/>
              <a:cs typeface="+mn-cs"/>
            </a:endParaRPr>
          </a:p>
          <a:p>
            <a:pPr marL="0" marR="0" lvl="0" indent="0" algn="just" defTabSz="914400" rtl="0" eaLnBrk="1" fontAlgn="base" latinLnBrk="0" hangingPunct="1">
              <a:lnSpc>
                <a:spcPct val="100000"/>
              </a:lnSpc>
              <a:spcBef>
                <a:spcPct val="20000"/>
              </a:spcBef>
              <a:spcAft>
                <a:spcPct val="0"/>
              </a:spcAft>
              <a:buClrTx/>
              <a:buSzTx/>
              <a:buFontTx/>
              <a:buNone/>
              <a:tabLst/>
              <a:defRPr/>
            </a:pPr>
            <a:endParaRPr lang="es-ES" sz="1800" b="1" kern="0" dirty="0">
              <a:solidFill>
                <a:srgbClr val="0070C0"/>
              </a:solidFill>
              <a:latin typeface="Arial"/>
            </a:endParaRP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s-ES" sz="1800" b="1" i="0" u="none" strike="noStrike" kern="0" cap="none" spc="0" normalizeH="0" baseline="0" noProof="0" dirty="0" smtClean="0">
              <a:ln>
                <a:noFill/>
              </a:ln>
              <a:solidFill>
                <a:srgbClr val="0070C0"/>
              </a:solidFill>
              <a:effectLst/>
              <a:uLnTx/>
              <a:uFillTx/>
              <a:latin typeface="Arial"/>
              <a:ea typeface="+mn-ea"/>
              <a:cs typeface="+mn-cs"/>
            </a:endParaRP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s-ES" sz="1800" b="1" i="0" u="none" strike="noStrike" kern="0" cap="none" spc="0" normalizeH="0" baseline="0" noProof="0" dirty="0" smtClean="0">
              <a:ln>
                <a:noFill/>
              </a:ln>
              <a:solidFill>
                <a:srgbClr val="3333FF"/>
              </a:solidFill>
              <a:effectLst/>
              <a:uLnTx/>
              <a:uFillTx/>
              <a:latin typeface="Arial"/>
              <a:ea typeface="+mn-ea"/>
              <a:cs typeface="+mn-cs"/>
            </a:endParaRPr>
          </a:p>
          <a:p>
            <a:pPr lvl="0" eaLnBrk="1" hangingPunct="1">
              <a:defRPr/>
            </a:pPr>
            <a:r>
              <a:rPr lang="es-ES" sz="1800" b="1" kern="0" dirty="0">
                <a:solidFill>
                  <a:srgbClr val="3333FF"/>
                </a:solidFill>
              </a:rPr>
              <a:t>la representación mental del mundo se consigue a través de la sensación; pero, sin la capacidad para </a:t>
            </a:r>
            <a:endParaRPr lang="es-ES" sz="1800" b="1" kern="0" dirty="0" smtClean="0">
              <a:solidFill>
                <a:srgbClr val="3333FF"/>
              </a:solidFill>
            </a:endParaRPr>
          </a:p>
          <a:p>
            <a:pPr marL="0" lvl="0" indent="0" algn="ctr" eaLnBrk="1" hangingPunct="1">
              <a:buNone/>
              <a:defRPr/>
            </a:pPr>
            <a:r>
              <a:rPr lang="es-ES" sz="1800" b="1" kern="0" dirty="0" smtClean="0">
                <a:solidFill>
                  <a:srgbClr val="000000"/>
                </a:solidFill>
              </a:rPr>
              <a:t>Seleccionar                   organizar                      Interpretar </a:t>
            </a:r>
            <a:r>
              <a:rPr lang="es-ES" sz="1800" b="1" kern="0" dirty="0">
                <a:solidFill>
                  <a:srgbClr val="000000"/>
                </a:solidFill>
              </a:rPr>
              <a:t>nuestras </a:t>
            </a:r>
            <a:r>
              <a:rPr lang="es-ES" sz="1800" b="1" kern="0" dirty="0" smtClean="0">
                <a:solidFill>
                  <a:srgbClr val="000000"/>
                </a:solidFill>
              </a:rPr>
              <a:t>sensaciones</a:t>
            </a:r>
            <a:r>
              <a:rPr lang="es-ES" sz="1800" b="1" kern="0" dirty="0" smtClean="0">
                <a:solidFill>
                  <a:srgbClr val="3333FF"/>
                </a:solidFill>
              </a:rPr>
              <a:t> </a:t>
            </a:r>
          </a:p>
          <a:p>
            <a:pPr marL="0" lvl="0" indent="0" algn="ctr" eaLnBrk="1" hangingPunct="1">
              <a:buNone/>
              <a:defRPr/>
            </a:pPr>
            <a:endParaRPr lang="es-ES" sz="1800" b="1" kern="0" dirty="0" smtClean="0">
              <a:solidFill>
                <a:srgbClr val="3333FF"/>
              </a:solidFill>
            </a:endParaRPr>
          </a:p>
          <a:p>
            <a:pPr marL="0" lvl="0" indent="0" algn="ctr" eaLnBrk="1" hangingPunct="1">
              <a:buNone/>
              <a:defRPr/>
            </a:pPr>
            <a:r>
              <a:rPr lang="es-ES" sz="1800" b="1" kern="0" dirty="0" smtClean="0">
                <a:solidFill>
                  <a:srgbClr val="3333FF"/>
                </a:solidFill>
              </a:rPr>
              <a:t>PERCEPCIÓN</a:t>
            </a:r>
            <a:endParaRPr kumimoji="0" lang="es-ES" sz="2000" b="1" i="0" u="none" strike="noStrike" kern="0" cap="none" spc="0" normalizeH="0" baseline="0" noProof="0" dirty="0" smtClean="0">
              <a:ln>
                <a:noFill/>
              </a:ln>
              <a:solidFill>
                <a:srgbClr val="3333FF"/>
              </a:solidFill>
              <a:effectLst/>
              <a:uLnTx/>
              <a:uFillTx/>
              <a:latin typeface="Arial"/>
              <a:ea typeface="+mn-ea"/>
              <a:cs typeface="+mn-cs"/>
            </a:endParaRPr>
          </a:p>
          <a:p>
            <a:pPr marL="342900" marR="0" lvl="0" indent="-342900" algn="just" defTabSz="914400" rtl="0" eaLnBrk="1" fontAlgn="base" latinLnBrk="0" hangingPunct="1">
              <a:lnSpc>
                <a:spcPct val="100000"/>
              </a:lnSpc>
              <a:spcBef>
                <a:spcPct val="20000"/>
              </a:spcBef>
              <a:spcAft>
                <a:spcPct val="0"/>
              </a:spcAft>
              <a:buClrTx/>
              <a:buSzTx/>
              <a:buFontTx/>
              <a:buNone/>
              <a:tabLst/>
              <a:defRPr/>
            </a:pPr>
            <a:endParaRPr kumimoji="0" lang="es-ES" sz="2000" b="0" i="0" u="none" strike="noStrike" kern="0" cap="none" spc="0" normalizeH="0" baseline="0" noProof="0" dirty="0" smtClean="0">
              <a:ln>
                <a:noFill/>
              </a:ln>
              <a:solidFill>
                <a:srgbClr val="000000"/>
              </a:solidFill>
              <a:effectLst/>
              <a:uLnTx/>
              <a:uFillTx/>
              <a:latin typeface="Arial"/>
              <a:ea typeface="+mn-ea"/>
              <a:cs typeface="+mn-cs"/>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11143" y="2348880"/>
            <a:ext cx="2112986" cy="936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3 Flecha a la derecha con muesca"/>
          <p:cNvSpPr/>
          <p:nvPr/>
        </p:nvSpPr>
        <p:spPr>
          <a:xfrm>
            <a:off x="2142424" y="4418440"/>
            <a:ext cx="446900" cy="242316"/>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Flecha a la derecha con muesca"/>
          <p:cNvSpPr/>
          <p:nvPr/>
        </p:nvSpPr>
        <p:spPr>
          <a:xfrm>
            <a:off x="3834593" y="4502319"/>
            <a:ext cx="446900" cy="158437"/>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Igual que"/>
          <p:cNvSpPr/>
          <p:nvPr/>
        </p:nvSpPr>
        <p:spPr>
          <a:xfrm>
            <a:off x="7969409" y="4412737"/>
            <a:ext cx="457200" cy="314799"/>
          </a:xfrm>
          <a:prstGeom prst="mathEqua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xmlns="" val="2562726763"/>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6210" y="1268760"/>
            <a:ext cx="8229600" cy="1143000"/>
          </a:xfrm>
        </p:spPr>
        <p:txBody>
          <a:bodyPr>
            <a:normAutofit fontScale="90000"/>
          </a:bodyPr>
          <a:lstStyle/>
          <a:p>
            <a:pPr lvl="0">
              <a:lnSpc>
                <a:spcPct val="90000"/>
              </a:lnSpc>
              <a:spcBef>
                <a:spcPct val="20000"/>
              </a:spcBef>
            </a:pPr>
            <a:r>
              <a:rPr lang="es-ES" sz="2000" b="1" dirty="0" smtClean="0">
                <a:solidFill>
                  <a:srgbClr val="3333FF"/>
                </a:solidFill>
                <a:ea typeface="+mn-ea"/>
                <a:cs typeface="+mn-cs"/>
              </a:rPr>
              <a:t/>
            </a:r>
            <a:br>
              <a:rPr lang="es-ES" sz="2000" b="1" dirty="0" smtClean="0">
                <a:solidFill>
                  <a:srgbClr val="3333FF"/>
                </a:solidFill>
                <a:ea typeface="+mn-ea"/>
                <a:cs typeface="+mn-cs"/>
              </a:rPr>
            </a:br>
            <a:r>
              <a:rPr lang="es-ES" sz="2800" b="1" dirty="0" smtClean="0">
                <a:solidFill>
                  <a:srgbClr val="3333FF"/>
                </a:solidFill>
                <a:ea typeface="+mn-ea"/>
                <a:cs typeface="+mn-cs"/>
              </a:rPr>
              <a:t>tipos de  sensación </a:t>
            </a:r>
            <a:r>
              <a:rPr lang="es-ES" sz="2000" b="1" dirty="0" smtClean="0">
                <a:solidFill>
                  <a:srgbClr val="3333FF"/>
                </a:solidFill>
                <a:ea typeface="+mn-ea"/>
                <a:cs typeface="+mn-cs"/>
              </a:rPr>
              <a:t/>
            </a:r>
            <a:br>
              <a:rPr lang="es-ES" sz="2000" b="1" dirty="0" smtClean="0">
                <a:solidFill>
                  <a:srgbClr val="3333FF"/>
                </a:solidFill>
                <a:ea typeface="+mn-ea"/>
                <a:cs typeface="+mn-cs"/>
              </a:rPr>
            </a:br>
            <a:r>
              <a:rPr lang="es-ES" sz="2000" b="1" dirty="0">
                <a:solidFill>
                  <a:srgbClr val="3333FF"/>
                </a:solidFill>
                <a:ea typeface="+mn-ea"/>
                <a:cs typeface="+mn-cs"/>
              </a:rPr>
              <a:t/>
            </a:r>
            <a:br>
              <a:rPr lang="es-ES" sz="2000" b="1" dirty="0">
                <a:solidFill>
                  <a:srgbClr val="3333FF"/>
                </a:solidFill>
                <a:ea typeface="+mn-ea"/>
                <a:cs typeface="+mn-cs"/>
              </a:rPr>
            </a:br>
            <a:r>
              <a:rPr lang="es-ES" sz="2000" b="1" dirty="0" smtClean="0">
                <a:solidFill>
                  <a:srgbClr val="3333FF"/>
                </a:solidFill>
                <a:ea typeface="+mn-ea"/>
                <a:cs typeface="+mn-cs"/>
              </a:rPr>
              <a:t>La </a:t>
            </a:r>
            <a:r>
              <a:rPr lang="es-ES" sz="2000" b="1" dirty="0">
                <a:solidFill>
                  <a:srgbClr val="000000"/>
                </a:solidFill>
                <a:ea typeface="+mn-ea"/>
                <a:cs typeface="+mn-cs"/>
              </a:rPr>
              <a:t>sensación</a:t>
            </a:r>
            <a:r>
              <a:rPr lang="es-ES" sz="2000" b="1" dirty="0">
                <a:solidFill>
                  <a:srgbClr val="3333FF"/>
                </a:solidFill>
                <a:ea typeface="+mn-ea"/>
                <a:cs typeface="+mn-cs"/>
              </a:rPr>
              <a:t> y el </a:t>
            </a:r>
            <a:r>
              <a:rPr lang="es-ES" sz="2000" b="1" dirty="0">
                <a:solidFill>
                  <a:srgbClr val="000000"/>
                </a:solidFill>
                <a:ea typeface="+mn-ea"/>
                <a:cs typeface="+mn-cs"/>
              </a:rPr>
              <a:t>procesamiento ascendente</a:t>
            </a:r>
            <a:r>
              <a:rPr lang="es-ES" sz="2000" b="1" dirty="0">
                <a:solidFill>
                  <a:srgbClr val="3333FF"/>
                </a:solidFill>
                <a:ea typeface="+mn-ea"/>
                <a:cs typeface="+mn-cs"/>
              </a:rPr>
              <a:t>: análisis que se inicia en los receptores sensoriales y culmina con la integración de la información sensorial en el </a:t>
            </a:r>
            <a:r>
              <a:rPr lang="es-ES" sz="2000" b="1" dirty="0" smtClean="0">
                <a:solidFill>
                  <a:srgbClr val="3333FF"/>
                </a:solidFill>
                <a:ea typeface="+mn-ea"/>
                <a:cs typeface="+mn-cs"/>
              </a:rPr>
              <a:t>cerebro.</a:t>
            </a:r>
            <a:br>
              <a:rPr lang="es-ES" sz="2000" b="1" dirty="0" smtClean="0">
                <a:solidFill>
                  <a:srgbClr val="3333FF"/>
                </a:solidFill>
                <a:ea typeface="+mn-ea"/>
                <a:cs typeface="+mn-cs"/>
              </a:rPr>
            </a:br>
            <a:r>
              <a:rPr lang="es-ES" sz="2000" b="1" dirty="0">
                <a:solidFill>
                  <a:srgbClr val="3333FF"/>
                </a:solidFill>
                <a:ea typeface="+mn-ea"/>
                <a:cs typeface="+mn-cs"/>
              </a:rPr>
              <a:t/>
            </a:r>
            <a:br>
              <a:rPr lang="es-ES" sz="2000" b="1" dirty="0">
                <a:solidFill>
                  <a:srgbClr val="3333FF"/>
                </a:solidFill>
                <a:ea typeface="+mn-ea"/>
                <a:cs typeface="+mn-cs"/>
              </a:rPr>
            </a:br>
            <a:endParaRPr lang="es-ES" sz="2000" b="1" dirty="0">
              <a:solidFill>
                <a:srgbClr val="3333FF"/>
              </a:solidFill>
              <a:ea typeface="+mn-ea"/>
              <a:cs typeface="+mn-cs"/>
            </a:endParaRPr>
          </a:p>
        </p:txBody>
      </p:sp>
      <p:sp>
        <p:nvSpPr>
          <p:cNvPr id="4" name="3 Rectángulo"/>
          <p:cNvSpPr/>
          <p:nvPr/>
        </p:nvSpPr>
        <p:spPr>
          <a:xfrm>
            <a:off x="179512" y="4149080"/>
            <a:ext cx="7920880" cy="1538883"/>
          </a:xfrm>
          <a:prstGeom prst="rect">
            <a:avLst/>
          </a:prstGeom>
        </p:spPr>
        <p:txBody>
          <a:bodyPr wrap="square">
            <a:spAutoFit/>
          </a:bodyPr>
          <a:lstStyle/>
          <a:p>
            <a:pPr marL="342900" marR="0" lvl="0" indent="-342900" algn="just" defTabSz="914400" eaLnBrk="1" fontAlgn="base" latinLnBrk="0" hangingPunct="1">
              <a:lnSpc>
                <a:spcPct val="90000"/>
              </a:lnSpc>
              <a:spcBef>
                <a:spcPct val="20000"/>
              </a:spcBef>
              <a:spcAft>
                <a:spcPct val="0"/>
              </a:spcAft>
              <a:buClrTx/>
              <a:buSzTx/>
              <a:buFontTx/>
              <a:buChar char="•"/>
              <a:tabLst/>
              <a:defRPr/>
            </a:pPr>
            <a:r>
              <a:rPr kumimoji="0" lang="es-ES" sz="2000" b="1" i="0" u="none" strike="noStrike" kern="0" cap="none" spc="0" normalizeH="0" baseline="0" noProof="0" dirty="0" smtClean="0">
                <a:ln>
                  <a:noFill/>
                </a:ln>
                <a:solidFill>
                  <a:srgbClr val="3333FF"/>
                </a:solidFill>
                <a:effectLst/>
                <a:uLnTx/>
                <a:uFillTx/>
              </a:rPr>
              <a:t>La </a:t>
            </a:r>
            <a:r>
              <a:rPr kumimoji="0" lang="es-ES" sz="2000" b="1" i="0" u="none" strike="noStrike" kern="0" cap="none" spc="0" normalizeH="0" baseline="0" noProof="0" dirty="0" smtClean="0">
                <a:ln>
                  <a:noFill/>
                </a:ln>
                <a:solidFill>
                  <a:srgbClr val="000000"/>
                </a:solidFill>
                <a:effectLst/>
                <a:uLnTx/>
                <a:uFillTx/>
              </a:rPr>
              <a:t>percepción</a:t>
            </a:r>
            <a:r>
              <a:rPr kumimoji="0" lang="es-ES" sz="2000" b="1" i="0" u="none" strike="noStrike" kern="0" cap="none" spc="0" normalizeH="0" baseline="0" noProof="0" dirty="0" smtClean="0">
                <a:ln>
                  <a:noFill/>
                </a:ln>
                <a:solidFill>
                  <a:srgbClr val="3333FF"/>
                </a:solidFill>
                <a:effectLst/>
                <a:uLnTx/>
                <a:uFillTx/>
              </a:rPr>
              <a:t> y el </a:t>
            </a:r>
            <a:r>
              <a:rPr kumimoji="0" lang="es-ES" sz="2000" b="1" i="0" u="none" strike="noStrike" kern="0" cap="none" spc="0" normalizeH="0" baseline="0" noProof="0" dirty="0" smtClean="0">
                <a:ln>
                  <a:noFill/>
                </a:ln>
                <a:solidFill>
                  <a:srgbClr val="000000"/>
                </a:solidFill>
                <a:effectLst/>
                <a:uLnTx/>
                <a:uFillTx/>
              </a:rPr>
              <a:t>procesamiento descendente</a:t>
            </a:r>
            <a:r>
              <a:rPr kumimoji="0" lang="es-ES" sz="2000" b="1" i="0" u="none" strike="noStrike" kern="0" cap="none" spc="0" normalizeH="0" baseline="0" noProof="0" dirty="0" smtClean="0">
                <a:ln>
                  <a:noFill/>
                </a:ln>
                <a:solidFill>
                  <a:srgbClr val="3333FF"/>
                </a:solidFill>
                <a:effectLst/>
                <a:uLnTx/>
                <a:uFillTx/>
              </a:rPr>
              <a:t>: proceso que permite construir las percepciones a partir de la experiencia y las expectativas y no sólo en base a las sensaciones que “suben” al cerebro.</a:t>
            </a:r>
          </a:p>
          <a:p>
            <a:pPr marR="0" lvl="0" algn="just" defTabSz="914400" eaLnBrk="1" fontAlgn="base" latinLnBrk="0" hangingPunct="1">
              <a:lnSpc>
                <a:spcPct val="90000"/>
              </a:lnSpc>
              <a:spcBef>
                <a:spcPct val="20000"/>
              </a:spcBef>
              <a:spcAft>
                <a:spcPct val="0"/>
              </a:spcAft>
              <a:buClrTx/>
              <a:buSzTx/>
              <a:tabLst/>
              <a:defRPr/>
            </a:pPr>
            <a:endParaRPr kumimoji="0" lang="es-ES" sz="2000" b="1" i="0" u="none" strike="noStrike" kern="0" cap="none" spc="0" normalizeH="0" baseline="0" noProof="0" dirty="0" smtClean="0">
              <a:ln>
                <a:noFill/>
              </a:ln>
              <a:solidFill>
                <a:srgbClr val="3333FF"/>
              </a:solidFill>
              <a:effectLst/>
              <a:uLnTx/>
              <a:uFillTx/>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71445" y="2715271"/>
            <a:ext cx="1847850" cy="1152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4 Rectángulo"/>
          <p:cNvSpPr/>
          <p:nvPr/>
        </p:nvSpPr>
        <p:spPr>
          <a:xfrm>
            <a:off x="5652120" y="2874876"/>
            <a:ext cx="2143618" cy="523220"/>
          </a:xfrm>
          <a:prstGeom prst="rect">
            <a:avLst/>
          </a:prstGeom>
          <a:noFill/>
        </p:spPr>
        <p:txBody>
          <a:bodyPr wrap="square" lIns="91440" tIns="45720" rIns="91440" bIns="45720">
            <a:spAutoFit/>
          </a:bodyPr>
          <a:lstStyle/>
          <a:p>
            <a:pPr algn="ctr"/>
            <a:r>
              <a:rPr lang="es-ES" sz="2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sensación</a:t>
            </a:r>
            <a:endParaRPr lang="es-ES" sz="2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97569" y="2840801"/>
            <a:ext cx="1639887" cy="920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61611708"/>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276872"/>
            <a:ext cx="8229600" cy="1143000"/>
          </a:xfrm>
        </p:spPr>
        <p:txBody>
          <a:bodyPr>
            <a:normAutofit fontScale="90000"/>
          </a:bodyPr>
          <a:lstStyle/>
          <a:p>
            <a:pPr algn="just"/>
            <a:r>
              <a:rPr lang="es-MX" sz="2800" dirty="0">
                <a:solidFill>
                  <a:schemeClr val="tx2">
                    <a:lumMod val="50000"/>
                  </a:schemeClr>
                </a:solidFill>
              </a:rPr>
              <a:t>Las Sensaciones pueden ser Internas y Externas.</a:t>
            </a:r>
            <a:br>
              <a:rPr lang="es-MX" sz="2800" dirty="0">
                <a:solidFill>
                  <a:schemeClr val="tx2">
                    <a:lumMod val="50000"/>
                  </a:schemeClr>
                </a:solidFill>
              </a:rPr>
            </a:br>
            <a:r>
              <a:rPr lang="es-MX" sz="2800" dirty="0">
                <a:solidFill>
                  <a:schemeClr val="tx2">
                    <a:lumMod val="50000"/>
                  </a:schemeClr>
                </a:solidFill>
              </a:rPr>
              <a:t/>
            </a:r>
            <a:br>
              <a:rPr lang="es-MX" sz="2800" dirty="0">
                <a:solidFill>
                  <a:schemeClr val="tx2">
                    <a:lumMod val="50000"/>
                  </a:schemeClr>
                </a:solidFill>
              </a:rPr>
            </a:br>
            <a:r>
              <a:rPr lang="es-MX" sz="2800" dirty="0">
                <a:solidFill>
                  <a:schemeClr val="tx2">
                    <a:lumMod val="50000"/>
                  </a:schemeClr>
                </a:solidFill>
              </a:rPr>
              <a:t> Internas: </a:t>
            </a:r>
            <a:r>
              <a:rPr lang="es-MX" sz="2400" dirty="0">
                <a:solidFill>
                  <a:schemeClr val="tx2">
                    <a:lumMod val="50000"/>
                  </a:schemeClr>
                </a:solidFill>
              </a:rPr>
              <a:t>Sinestesia (nos informa de los movimientos de nuestros miembros y de la posición de nuestro cuerpo) cenestesia (nos informa del estado de nuestras </a:t>
            </a:r>
            <a:r>
              <a:rPr lang="es-MX" sz="2400" dirty="0" smtClean="0">
                <a:solidFill>
                  <a:schemeClr val="tx2">
                    <a:lumMod val="50000"/>
                  </a:schemeClr>
                </a:solidFill>
              </a:rPr>
              <a:t>vísceras).</a:t>
            </a:r>
            <a:r>
              <a:rPr lang="es-MX" sz="2800" dirty="0">
                <a:solidFill>
                  <a:schemeClr val="tx2">
                    <a:lumMod val="50000"/>
                  </a:schemeClr>
                </a:solidFill>
              </a:rPr>
              <a:t/>
            </a:r>
            <a:br>
              <a:rPr lang="es-MX" sz="2800" dirty="0">
                <a:solidFill>
                  <a:schemeClr val="tx2">
                    <a:lumMod val="50000"/>
                  </a:schemeClr>
                </a:solidFill>
              </a:rPr>
            </a:br>
            <a:r>
              <a:rPr lang="es-MX" sz="2800" dirty="0" smtClean="0">
                <a:solidFill>
                  <a:schemeClr val="tx2">
                    <a:lumMod val="50000"/>
                  </a:schemeClr>
                </a:solidFill>
              </a:rPr>
              <a:t/>
            </a:r>
            <a:br>
              <a:rPr lang="es-MX" sz="2800" dirty="0" smtClean="0">
                <a:solidFill>
                  <a:schemeClr val="tx2">
                    <a:lumMod val="50000"/>
                  </a:schemeClr>
                </a:solidFill>
              </a:rPr>
            </a:br>
            <a:r>
              <a:rPr lang="es-MX" sz="2800" dirty="0" smtClean="0">
                <a:solidFill>
                  <a:schemeClr val="tx2">
                    <a:lumMod val="50000"/>
                  </a:schemeClr>
                </a:solidFill>
              </a:rPr>
              <a:t/>
            </a:r>
            <a:br>
              <a:rPr lang="es-MX" sz="2800" dirty="0" smtClean="0">
                <a:solidFill>
                  <a:schemeClr val="tx2">
                    <a:lumMod val="50000"/>
                  </a:schemeClr>
                </a:solidFill>
              </a:rPr>
            </a:br>
            <a:r>
              <a:rPr lang="es-MX" sz="2800" dirty="0" smtClean="0">
                <a:solidFill>
                  <a:schemeClr val="tx2">
                    <a:lumMod val="50000"/>
                  </a:schemeClr>
                </a:solidFill>
              </a:rPr>
              <a:t/>
            </a:r>
            <a:br>
              <a:rPr lang="es-MX" sz="2800" dirty="0" smtClean="0">
                <a:solidFill>
                  <a:schemeClr val="tx2">
                    <a:lumMod val="50000"/>
                  </a:schemeClr>
                </a:solidFill>
              </a:rPr>
            </a:br>
            <a:r>
              <a:rPr lang="es-MX" sz="2800" dirty="0">
                <a:solidFill>
                  <a:schemeClr val="tx2">
                    <a:lumMod val="50000"/>
                  </a:schemeClr>
                </a:solidFill>
              </a:rPr>
              <a:t/>
            </a:r>
            <a:br>
              <a:rPr lang="es-MX" sz="2800" dirty="0">
                <a:solidFill>
                  <a:schemeClr val="tx2">
                    <a:lumMod val="50000"/>
                  </a:schemeClr>
                </a:solidFill>
              </a:rPr>
            </a:br>
            <a:r>
              <a:rPr lang="es-MX" sz="2800" dirty="0">
                <a:solidFill>
                  <a:schemeClr val="tx2">
                    <a:lumMod val="50000"/>
                  </a:schemeClr>
                </a:solidFill>
              </a:rPr>
              <a:t> Externas: </a:t>
            </a:r>
            <a:r>
              <a:rPr lang="es-MX" sz="2400" dirty="0">
                <a:solidFill>
                  <a:schemeClr val="tx2">
                    <a:lumMod val="50000"/>
                  </a:schemeClr>
                </a:solidFill>
              </a:rPr>
              <a:t>Visuales, auditivas, olfativas, gustativas y tacto, que incluye presión dolor y temperatura</a:t>
            </a:r>
            <a:endParaRPr lang="es-MX" sz="2800" dirty="0">
              <a:solidFill>
                <a:schemeClr val="tx2">
                  <a:lumMod val="50000"/>
                </a:schemeClr>
              </a:solidFill>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30382" y="2636912"/>
            <a:ext cx="1712218" cy="1080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92080" y="2636912"/>
            <a:ext cx="1742306" cy="12839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29013" y="5229200"/>
            <a:ext cx="2085975" cy="12393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10166225"/>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484784"/>
            <a:ext cx="8089900" cy="5211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0903" y="481012"/>
            <a:ext cx="7559675" cy="682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37103831"/>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252536" y="932180"/>
            <a:ext cx="8640762" cy="526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just"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just" rtl="0" eaLnBrk="0" fontAlgn="base" hangingPunct="0">
              <a:spcBef>
                <a:spcPct val="20000"/>
              </a:spcBef>
              <a:spcAft>
                <a:spcPct val="0"/>
              </a:spcAft>
              <a:buChar char="–"/>
              <a:defRPr>
                <a:solidFill>
                  <a:schemeClr val="tx1"/>
                </a:solidFill>
                <a:latin typeface="+mn-lt"/>
              </a:defRPr>
            </a:lvl2pPr>
            <a:lvl3pPr marL="1143000" indent="-228600" algn="just" rtl="0" eaLnBrk="0" fontAlgn="base" hangingPunct="0">
              <a:spcBef>
                <a:spcPct val="20000"/>
              </a:spcBef>
              <a:spcAft>
                <a:spcPct val="0"/>
              </a:spcAft>
              <a:buChar char="•"/>
              <a:defRPr sz="1600">
                <a:solidFill>
                  <a:schemeClr val="tx1"/>
                </a:solidFill>
                <a:latin typeface="+mn-lt"/>
              </a:defRPr>
            </a:lvl3pPr>
            <a:lvl4pPr marL="1600200" indent="-228600" algn="just" rtl="0" eaLnBrk="0" fontAlgn="base" hangingPunct="0">
              <a:spcBef>
                <a:spcPct val="20000"/>
              </a:spcBef>
              <a:spcAft>
                <a:spcPct val="0"/>
              </a:spcAft>
              <a:buChar char="–"/>
              <a:defRPr sz="1400">
                <a:solidFill>
                  <a:schemeClr val="tx1"/>
                </a:solidFill>
                <a:latin typeface="+mn-lt"/>
              </a:defRPr>
            </a:lvl4pPr>
            <a:lvl5pPr marL="2057400" indent="-228600" algn="just" rtl="0" eaLnBrk="0" fontAlgn="base" hangingPunct="0">
              <a:spcBef>
                <a:spcPct val="20000"/>
              </a:spcBef>
              <a:spcAft>
                <a:spcPct val="0"/>
              </a:spcAft>
              <a:buChar char="»"/>
              <a:defRPr sz="1200">
                <a:solidFill>
                  <a:schemeClr val="tx1"/>
                </a:solidFill>
                <a:latin typeface="+mn-lt"/>
              </a:defRPr>
            </a:lvl5pPr>
            <a:lvl6pPr marL="2514600" indent="-228600" algn="just" rtl="0" fontAlgn="base">
              <a:spcBef>
                <a:spcPct val="20000"/>
              </a:spcBef>
              <a:spcAft>
                <a:spcPct val="0"/>
              </a:spcAft>
              <a:buChar char="»"/>
              <a:defRPr sz="1200">
                <a:solidFill>
                  <a:schemeClr val="tx1"/>
                </a:solidFill>
                <a:latin typeface="+mn-lt"/>
              </a:defRPr>
            </a:lvl6pPr>
            <a:lvl7pPr marL="2971800" indent="-228600" algn="just" rtl="0" fontAlgn="base">
              <a:spcBef>
                <a:spcPct val="20000"/>
              </a:spcBef>
              <a:spcAft>
                <a:spcPct val="0"/>
              </a:spcAft>
              <a:buChar char="»"/>
              <a:defRPr sz="1200">
                <a:solidFill>
                  <a:schemeClr val="tx1"/>
                </a:solidFill>
                <a:latin typeface="+mn-lt"/>
              </a:defRPr>
            </a:lvl7pPr>
            <a:lvl8pPr marL="3429000" indent="-228600" algn="just" rtl="0" fontAlgn="base">
              <a:spcBef>
                <a:spcPct val="20000"/>
              </a:spcBef>
              <a:spcAft>
                <a:spcPct val="0"/>
              </a:spcAft>
              <a:buChar char="»"/>
              <a:defRPr sz="1200">
                <a:solidFill>
                  <a:schemeClr val="tx1"/>
                </a:solidFill>
                <a:latin typeface="+mn-lt"/>
              </a:defRPr>
            </a:lvl8pPr>
            <a:lvl9pPr marL="3886200" indent="-228600" algn="just" rtl="0" fontAlgn="base">
              <a:spcBef>
                <a:spcPct val="20000"/>
              </a:spcBef>
              <a:spcAft>
                <a:spcPct val="0"/>
              </a:spcAft>
              <a:buChar char="»"/>
              <a:defRPr sz="1200">
                <a:solidFill>
                  <a:schemeClr val="tx1"/>
                </a:solidFill>
                <a:latin typeface="+mn-lt"/>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2000" b="1" i="0" u="none" strike="noStrike" kern="0" cap="none" spc="0" normalizeH="0" baseline="0" noProof="0" dirty="0" smtClean="0">
                <a:ln>
                  <a:noFill/>
                </a:ln>
                <a:solidFill>
                  <a:srgbClr val="000000"/>
                </a:solidFill>
                <a:effectLst/>
                <a:uLnTx/>
                <a:uFillTx/>
                <a:latin typeface="Arial"/>
                <a:ea typeface="+mn-ea"/>
                <a:cs typeface="+mn-cs"/>
              </a:rPr>
              <a:t>¿ES NECESARIA LA SENSACIÓN PARA ADAPTARNOS?:</a:t>
            </a:r>
          </a:p>
          <a:p>
            <a:pPr marL="342900" marR="0" lvl="0" indent="-342900" algn="just" defTabSz="914400" rtl="0" eaLnBrk="1" fontAlgn="base" latinLnBrk="0" hangingPunct="1">
              <a:lnSpc>
                <a:spcPct val="20000"/>
              </a:lnSpc>
              <a:spcBef>
                <a:spcPct val="20000"/>
              </a:spcBef>
              <a:spcAft>
                <a:spcPct val="0"/>
              </a:spcAft>
              <a:buClrTx/>
              <a:buSzTx/>
              <a:buFontTx/>
              <a:buNone/>
              <a:tabLst/>
              <a:defRPr/>
            </a:pPr>
            <a:endParaRPr kumimoji="0" lang="es-ES" sz="2000" b="1" i="0" u="none" strike="noStrike" kern="0" cap="none" spc="0" normalizeH="0" baseline="0" noProof="0" dirty="0" smtClean="0">
              <a:ln>
                <a:noFill/>
              </a:ln>
              <a:solidFill>
                <a:srgbClr val="000000"/>
              </a:solidFill>
              <a:effectLst/>
              <a:uLnTx/>
              <a:uFillTx/>
              <a:latin typeface="Arial"/>
              <a:ea typeface="+mn-ea"/>
              <a:cs typeface="+mn-cs"/>
            </a:endParaRPr>
          </a:p>
          <a:p>
            <a:pPr marL="742950" marR="0" lvl="1" indent="-285750" algn="just" defTabSz="914400" rtl="0" eaLnBrk="1" fontAlgn="base" latinLnBrk="0" hangingPunct="1">
              <a:lnSpc>
                <a:spcPct val="100000"/>
              </a:lnSpc>
              <a:spcBef>
                <a:spcPct val="20000"/>
              </a:spcBef>
              <a:spcAft>
                <a:spcPct val="0"/>
              </a:spcAft>
              <a:buClrTx/>
              <a:buSzTx/>
              <a:buFontTx/>
              <a:buChar char="–"/>
              <a:tabLst/>
              <a:defRPr/>
            </a:pPr>
            <a:r>
              <a:rPr kumimoji="0" lang="es-ES" sz="1800" b="1" i="0" u="none" strike="noStrike" kern="0" cap="none" spc="0" normalizeH="0" baseline="0" noProof="0" dirty="0" smtClean="0">
                <a:ln>
                  <a:noFill/>
                </a:ln>
                <a:solidFill>
                  <a:srgbClr val="3333FF"/>
                </a:solidFill>
                <a:effectLst/>
                <a:uLnTx/>
                <a:uFillTx/>
                <a:latin typeface="Arial"/>
              </a:rPr>
              <a:t>La adaptación sensorial: </a:t>
            </a:r>
            <a:r>
              <a:rPr kumimoji="0" lang="es-ES" sz="1800" b="1" i="0" u="none" strike="noStrike" kern="0" cap="none" spc="0" normalizeH="0" baseline="0" noProof="0" dirty="0" smtClean="0">
                <a:ln>
                  <a:noFill/>
                </a:ln>
                <a:solidFill>
                  <a:srgbClr val="000000"/>
                </a:solidFill>
                <a:effectLst/>
                <a:uLnTx/>
                <a:uFillTx/>
                <a:latin typeface="Arial"/>
              </a:rPr>
              <a:t>disminución de la sensibilidad</a:t>
            </a:r>
            <a:r>
              <a:rPr kumimoji="0" lang="es-ES" sz="1800" b="1" i="0" u="none" strike="noStrike" kern="0" cap="none" spc="0" normalizeH="0" baseline="0" noProof="0" dirty="0" smtClean="0">
                <a:ln>
                  <a:noFill/>
                </a:ln>
                <a:solidFill>
                  <a:srgbClr val="3333FF"/>
                </a:solidFill>
                <a:effectLst/>
                <a:uLnTx/>
                <a:uFillTx/>
                <a:latin typeface="Arial"/>
              </a:rPr>
              <a:t> como consecuencia de una </a:t>
            </a:r>
            <a:r>
              <a:rPr kumimoji="0" lang="es-ES" sz="1800" b="1" i="0" u="none" strike="noStrike" kern="0" cap="none" spc="0" normalizeH="0" baseline="0" noProof="0" dirty="0" smtClean="0">
                <a:ln>
                  <a:noFill/>
                </a:ln>
                <a:solidFill>
                  <a:srgbClr val="000000"/>
                </a:solidFill>
                <a:effectLst/>
                <a:uLnTx/>
                <a:uFillTx/>
                <a:latin typeface="Arial"/>
              </a:rPr>
              <a:t>estimulación constante</a:t>
            </a:r>
            <a:r>
              <a:rPr kumimoji="0" lang="es-ES" sz="1800" b="1" i="0" u="none" strike="noStrike" kern="0" cap="none" spc="0" normalizeH="0" baseline="0" noProof="0" dirty="0" smtClean="0">
                <a:ln>
                  <a:noFill/>
                </a:ln>
                <a:solidFill>
                  <a:srgbClr val="3333FF"/>
                </a:solidFill>
                <a:effectLst/>
                <a:uLnTx/>
                <a:uFillTx/>
                <a:latin typeface="Arial"/>
              </a:rPr>
              <a:t>. La explicación a dicho fenómeno es que, después de una exposición constante a un estímulo, la frecuencia de excitación de nuestras células nerviosas disminuye. </a:t>
            </a:r>
          </a:p>
          <a:p>
            <a:pPr marL="914400" marR="0" lvl="2" indent="0" algn="l" defTabSz="914400" rtl="0" eaLnBrk="1" fontAlgn="base" latinLnBrk="0" hangingPunct="1">
              <a:lnSpc>
                <a:spcPct val="100000"/>
              </a:lnSpc>
              <a:spcBef>
                <a:spcPct val="20000"/>
              </a:spcBef>
              <a:spcAft>
                <a:spcPct val="0"/>
              </a:spcAft>
              <a:buClrTx/>
              <a:buSzTx/>
              <a:buNone/>
              <a:tabLst/>
              <a:defRPr/>
            </a:pPr>
            <a:endParaRPr lang="es-ES" sz="1800" b="1" kern="0" dirty="0">
              <a:solidFill>
                <a:srgbClr val="3333FF"/>
              </a:solidFill>
              <a:latin typeface="Arial"/>
            </a:endParaRPr>
          </a:p>
          <a:p>
            <a:pPr marL="914400" marR="0" lvl="2" indent="0" algn="l" defTabSz="914400" rtl="0" eaLnBrk="1" fontAlgn="base" latinLnBrk="0" hangingPunct="1">
              <a:lnSpc>
                <a:spcPct val="100000"/>
              </a:lnSpc>
              <a:spcBef>
                <a:spcPct val="20000"/>
              </a:spcBef>
              <a:spcAft>
                <a:spcPct val="0"/>
              </a:spcAft>
              <a:buClrTx/>
              <a:buSzTx/>
              <a:buNone/>
              <a:tabLst/>
              <a:defRPr/>
            </a:pPr>
            <a:r>
              <a:rPr kumimoji="0" lang="es-ES" b="0" i="0" u="none" strike="noStrike" kern="0" cap="none" spc="0" normalizeH="0" baseline="0" noProof="0" dirty="0" smtClean="0">
                <a:ln>
                  <a:noFill/>
                </a:ln>
                <a:solidFill>
                  <a:srgbClr val="9900FF"/>
                </a:solidFill>
                <a:effectLst/>
                <a:uLnTx/>
                <a:uFillTx/>
                <a:latin typeface="Arial"/>
              </a:rPr>
              <a:t>Ejemplo: ¿Ha estado alguna vez en la sección de perfumería de algún centro comercial? ¿Cree que se le ha activado el mecanismo de adaptación sensorial? ¿qué le ha sucedido al salir de nuevo a la calle?.</a:t>
            </a:r>
          </a:p>
          <a:p>
            <a:pPr marL="742950" marR="0" lvl="1" indent="-285750" algn="just" defTabSz="914400" rtl="0" eaLnBrk="1" fontAlgn="base" latinLnBrk="0" hangingPunct="1">
              <a:lnSpc>
                <a:spcPct val="100000"/>
              </a:lnSpc>
              <a:spcBef>
                <a:spcPct val="20000"/>
              </a:spcBef>
              <a:spcAft>
                <a:spcPct val="0"/>
              </a:spcAft>
              <a:buClrTx/>
              <a:buSzTx/>
              <a:buFontTx/>
              <a:buChar char="–"/>
              <a:tabLst/>
              <a:defRPr/>
            </a:pPr>
            <a:endParaRPr kumimoji="0" lang="es-ES" sz="1400" b="1" i="0" u="none" strike="noStrike" kern="0" cap="none" spc="0" normalizeH="0" baseline="0" noProof="0" dirty="0" smtClean="0">
              <a:ln>
                <a:noFill/>
              </a:ln>
              <a:solidFill>
                <a:srgbClr val="3333FF"/>
              </a:solidFill>
              <a:effectLst/>
              <a:uLnTx/>
              <a:uFillTx/>
              <a:latin typeface="Arial"/>
            </a:endParaRPr>
          </a:p>
          <a:p>
            <a:pPr marL="742950" marR="0" lvl="1" indent="-285750" algn="just" defTabSz="914400" rtl="0" eaLnBrk="1" fontAlgn="base" latinLnBrk="0" hangingPunct="1">
              <a:lnSpc>
                <a:spcPct val="100000"/>
              </a:lnSpc>
              <a:spcBef>
                <a:spcPct val="20000"/>
              </a:spcBef>
              <a:spcAft>
                <a:spcPct val="0"/>
              </a:spcAft>
              <a:buClrTx/>
              <a:buSzTx/>
              <a:buFontTx/>
              <a:buChar char="–"/>
              <a:tabLst/>
              <a:defRPr/>
            </a:pPr>
            <a:endParaRPr kumimoji="0" lang="es-ES" sz="1800" b="1" i="0" u="none" strike="noStrike" kern="0" cap="none" spc="0" normalizeH="0" baseline="0" noProof="0" dirty="0" smtClean="0">
              <a:ln>
                <a:noFill/>
              </a:ln>
              <a:solidFill>
                <a:srgbClr val="3333FF"/>
              </a:solidFill>
              <a:effectLst/>
              <a:uLnTx/>
              <a:uFillTx/>
              <a:latin typeface="Arial"/>
            </a:endParaRPr>
          </a:p>
          <a:p>
            <a:pPr marL="742950" marR="0" lvl="1" indent="-285750" algn="just" defTabSz="914400" rtl="0" eaLnBrk="1" fontAlgn="base" latinLnBrk="0" hangingPunct="1">
              <a:lnSpc>
                <a:spcPct val="10000"/>
              </a:lnSpc>
              <a:spcBef>
                <a:spcPct val="20000"/>
              </a:spcBef>
              <a:spcAft>
                <a:spcPct val="0"/>
              </a:spcAft>
              <a:buClrTx/>
              <a:buSzTx/>
              <a:buFontTx/>
              <a:buChar char="–"/>
              <a:tabLst/>
              <a:defRPr/>
            </a:pPr>
            <a:endParaRPr kumimoji="0" lang="es-ES" sz="2000" b="1" i="0" u="none" strike="noStrike" kern="0" cap="none" spc="0" normalizeH="0" baseline="0" noProof="0" dirty="0" smtClean="0">
              <a:ln>
                <a:noFill/>
              </a:ln>
              <a:solidFill>
                <a:srgbClr val="3333FF"/>
              </a:solidFill>
              <a:effectLst/>
              <a:uLnTx/>
              <a:uFillTx/>
              <a:latin typeface="Arial"/>
            </a:endParaRPr>
          </a:p>
          <a:p>
            <a:pPr marL="1143000" marR="0" lvl="2" indent="-228600" algn="just" defTabSz="914400" rtl="0" eaLnBrk="1" fontAlgn="base" latinLnBrk="0" hangingPunct="1">
              <a:lnSpc>
                <a:spcPct val="0"/>
              </a:lnSpc>
              <a:spcBef>
                <a:spcPct val="20000"/>
              </a:spcBef>
              <a:spcAft>
                <a:spcPct val="0"/>
              </a:spcAft>
              <a:buClrTx/>
              <a:buSzTx/>
              <a:buFontTx/>
              <a:buChar char="•"/>
              <a:tabLst/>
              <a:defRPr/>
            </a:pPr>
            <a:endParaRPr kumimoji="0" lang="es-ES" sz="1800" b="1" i="0" u="none" strike="noStrike" kern="0" cap="none" spc="0" normalizeH="0" baseline="0" noProof="0" dirty="0" smtClean="0">
              <a:ln>
                <a:noFill/>
              </a:ln>
              <a:solidFill>
                <a:srgbClr val="3333FF"/>
              </a:solidFill>
              <a:effectLst/>
              <a:uLnTx/>
              <a:uFillTx/>
              <a:latin typeface="Arial"/>
            </a:endParaRPr>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28206" y="4149081"/>
            <a:ext cx="2143125" cy="1656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2327616"/>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rot="20783316">
            <a:off x="-364715" y="577434"/>
            <a:ext cx="8229600" cy="1252728"/>
          </a:xfrm>
        </p:spPr>
        <p:txBody>
          <a:bodyPr>
            <a:noAutofit/>
          </a:bodyPr>
          <a:lstStyle/>
          <a:p>
            <a:r>
              <a:rPr lang="es-MX" sz="8000" dirty="0" smtClean="0">
                <a:solidFill>
                  <a:schemeClr val="tx2">
                    <a:lumMod val="20000"/>
                    <a:lumOff val="80000"/>
                  </a:schemeClr>
                </a:solidFill>
              </a:rPr>
              <a:t>Percepción XIX</a:t>
            </a:r>
            <a:endParaRPr lang="es-MX" sz="8000" dirty="0">
              <a:solidFill>
                <a:schemeClr val="tx2">
                  <a:lumMod val="20000"/>
                  <a:lumOff val="80000"/>
                </a:schemeClr>
              </a:solidFill>
            </a:endParaRPr>
          </a:p>
        </p:txBody>
      </p:sp>
      <p:sp>
        <p:nvSpPr>
          <p:cNvPr id="6" name="5 CuadroTexto"/>
          <p:cNvSpPr txBox="1"/>
          <p:nvPr/>
        </p:nvSpPr>
        <p:spPr>
          <a:xfrm>
            <a:off x="1143824" y="1844824"/>
            <a:ext cx="6912768" cy="4708981"/>
          </a:xfrm>
          <a:prstGeom prst="rect">
            <a:avLst/>
          </a:prstGeom>
          <a:noFill/>
        </p:spPr>
        <p:txBody>
          <a:bodyPr wrap="square" rtlCol="0">
            <a:spAutoFit/>
          </a:bodyPr>
          <a:lstStyle/>
          <a:p>
            <a:pPr algn="ctr"/>
            <a:r>
              <a:rPr lang="es-MX" sz="2000" dirty="0" smtClean="0">
                <a:solidFill>
                  <a:schemeClr val="tx2">
                    <a:lumMod val="75000"/>
                  </a:schemeClr>
                </a:solidFill>
              </a:rPr>
              <a:t>Perceptio. </a:t>
            </a:r>
          </a:p>
          <a:p>
            <a:endParaRPr lang="es-MX" sz="2000" dirty="0" smtClean="0">
              <a:solidFill>
                <a:schemeClr val="tx2">
                  <a:lumMod val="75000"/>
                </a:schemeClr>
              </a:solidFill>
            </a:endParaRPr>
          </a:p>
          <a:p>
            <a:r>
              <a:rPr lang="es-MX" sz="2000" dirty="0" smtClean="0">
                <a:solidFill>
                  <a:schemeClr val="tx2">
                    <a:lumMod val="75000"/>
                  </a:schemeClr>
                </a:solidFill>
              </a:rPr>
              <a:t>Termino latino – acción y consecuencia </a:t>
            </a:r>
          </a:p>
          <a:p>
            <a:endParaRPr lang="es-MX" sz="2000" dirty="0">
              <a:solidFill>
                <a:schemeClr val="tx2">
                  <a:lumMod val="75000"/>
                </a:schemeClr>
              </a:solidFill>
            </a:endParaRPr>
          </a:p>
          <a:p>
            <a:endParaRPr lang="es-MX" sz="2000" dirty="0">
              <a:solidFill>
                <a:schemeClr val="tx2">
                  <a:lumMod val="75000"/>
                </a:schemeClr>
              </a:solidFill>
            </a:endParaRPr>
          </a:p>
          <a:p>
            <a:r>
              <a:rPr lang="es-MX" sz="2000" dirty="0" smtClean="0">
                <a:solidFill>
                  <a:schemeClr val="tx2">
                    <a:lumMod val="75000"/>
                  </a:schemeClr>
                </a:solidFill>
              </a:rPr>
              <a:t>Proceso cognoscitivo a través del cual las personas son capaces de comprender su entorno. </a:t>
            </a:r>
          </a:p>
          <a:p>
            <a:endParaRPr lang="es-MX" sz="2000" dirty="0">
              <a:solidFill>
                <a:schemeClr val="tx2">
                  <a:lumMod val="75000"/>
                </a:schemeClr>
              </a:solidFill>
            </a:endParaRPr>
          </a:p>
          <a:p>
            <a:pPr algn="ctr"/>
            <a:r>
              <a:rPr lang="es-MX" sz="2000" dirty="0" smtClean="0">
                <a:solidFill>
                  <a:schemeClr val="tx2">
                    <a:lumMod val="75000"/>
                  </a:schemeClr>
                </a:solidFill>
              </a:rPr>
              <a:t>                     Idea                          sensación interior</a:t>
            </a:r>
          </a:p>
          <a:p>
            <a:pPr algn="ctr"/>
            <a:endParaRPr lang="es-MX" sz="2000" dirty="0">
              <a:solidFill>
                <a:schemeClr val="tx2">
                  <a:lumMod val="75000"/>
                </a:schemeClr>
              </a:solidFill>
            </a:endParaRPr>
          </a:p>
          <a:p>
            <a:pPr algn="ctr"/>
            <a:r>
              <a:rPr lang="es-MX" sz="2000" dirty="0" smtClean="0">
                <a:solidFill>
                  <a:schemeClr val="tx2">
                    <a:lumMod val="75000"/>
                  </a:schemeClr>
                </a:solidFill>
              </a:rPr>
              <a:t> </a:t>
            </a:r>
          </a:p>
          <a:p>
            <a:pPr algn="ctr"/>
            <a:endParaRPr lang="es-MX" sz="2000" dirty="0">
              <a:solidFill>
                <a:schemeClr val="tx2">
                  <a:lumMod val="75000"/>
                </a:schemeClr>
              </a:solidFill>
            </a:endParaRPr>
          </a:p>
          <a:p>
            <a:pPr algn="ctr"/>
            <a:r>
              <a:rPr lang="es-MX" sz="2000" dirty="0" smtClean="0">
                <a:solidFill>
                  <a:schemeClr val="tx2">
                    <a:lumMod val="75000"/>
                  </a:schemeClr>
                </a:solidFill>
              </a:rPr>
              <a:t>Sentidos   </a:t>
            </a:r>
          </a:p>
          <a:p>
            <a:endParaRPr lang="es-MX" sz="2000" dirty="0">
              <a:solidFill>
                <a:schemeClr val="tx2">
                  <a:lumMod val="75000"/>
                </a:schemeClr>
              </a:solidFill>
            </a:endParaRPr>
          </a:p>
          <a:p>
            <a:endParaRPr lang="es-MX" sz="2000" dirty="0">
              <a:solidFill>
                <a:schemeClr val="tx2">
                  <a:lumMod val="75000"/>
                </a:schemeClr>
              </a:solidFill>
            </a:endParaRPr>
          </a:p>
        </p:txBody>
      </p:sp>
      <p:sp>
        <p:nvSpPr>
          <p:cNvPr id="7" name="6 Flecha abajo"/>
          <p:cNvSpPr/>
          <p:nvPr/>
        </p:nvSpPr>
        <p:spPr>
          <a:xfrm>
            <a:off x="4306064" y="4581128"/>
            <a:ext cx="2880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xmlns="" val="216461595"/>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754</TotalTime>
  <Words>681</Words>
  <Application>Microsoft Office PowerPoint</Application>
  <PresentationFormat>Presentación en pantalla (4:3)</PresentationFormat>
  <Paragraphs>207</Paragraphs>
  <Slides>37</Slides>
  <Notes>0</Notes>
  <HiddenSlides>0</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Forma de onda</vt:lpstr>
      <vt:lpstr>Proceso perceptual en el desarrollo del aprendizaje.  </vt:lpstr>
      <vt:lpstr>Diapositiva 2</vt:lpstr>
      <vt:lpstr>¿ CÓMO REPRESENTAMOS EL MUNDO EN NUESTRA MENTE?:   Lo que hacemos es detectar la energía física del ambiente que nos rodea y codificarla en señales de tipo nervioso. A este proceso lo denominamos:     La sensación es el procesamiento cerebral primario procedente de nuestros sentidos principales, es decir:   VISTA, TACTO,  OLFATO,  GUSTO y  OÍDO. </vt:lpstr>
      <vt:lpstr>Diapositiva 4</vt:lpstr>
      <vt:lpstr> tipos de  sensación   La sensación y el procesamiento ascendente: análisis que se inicia en los receptores sensoriales y culmina con la integración de la información sensorial en el cerebro.  </vt:lpstr>
      <vt:lpstr>Las Sensaciones pueden ser Internas y Externas.   Internas: Sinestesia (nos informa de los movimientos de nuestros miembros y de la posición de nuestro cuerpo) cenestesia (nos informa del estado de nuestras vísceras).      Externas: Visuales, auditivas, olfativas, gustativas y tacto, que incluye presión dolor y temperatura</vt:lpstr>
      <vt:lpstr>Diapositiva 7</vt:lpstr>
      <vt:lpstr>Diapositiva 8</vt:lpstr>
      <vt:lpstr>Percepción XIX</vt:lpstr>
      <vt:lpstr>Diapositiva 10</vt:lpstr>
      <vt:lpstr>Diapositiva 11</vt:lpstr>
      <vt:lpstr>Percepción </vt:lpstr>
      <vt:lpstr>Cognición ACCIÓN Y EFECTO DE CONOCER   </vt:lpstr>
      <vt:lpstr>Diapositiva 14</vt:lpstr>
      <vt:lpstr>El pensamiento: Proceso mediante el cual se planifican las acciones que permiten superar los obstáculos que se interponen entre lo que se tiene y lo que se quiere lograr. Reconocer, saber cuándo y cómo aplicar estos procesos intelectuales es de vital importancia para pensar con efectividad, resolver problemas y tener éxito  en lo que emprendemos. En el pensamiento intervienen procesos complejos, rápidos, inconscientes y fugaces que no logramos memorizar </vt:lpstr>
      <vt:lpstr>Diapositiva 16</vt:lpstr>
      <vt:lpstr>Diapositiva 17</vt:lpstr>
      <vt:lpstr>Diapositiva 18</vt:lpstr>
      <vt:lpstr>Dinámica de grupo.  </vt:lpstr>
      <vt:lpstr>Diapositiva 20</vt:lpstr>
      <vt:lpstr>Diapositiva 21</vt:lpstr>
      <vt:lpstr>Diapositiva 22</vt:lpstr>
      <vt:lpstr>Fases de la Percepción</vt:lpstr>
      <vt:lpstr>Diapositiva 24</vt:lpstr>
      <vt:lpstr>Diapositiva 25</vt:lpstr>
      <vt:lpstr>Diapositiva 26</vt:lpstr>
      <vt:lpstr>Percepción de la PROFUNDIDAD</vt:lpstr>
      <vt:lpstr>*Pista monocular.</vt:lpstr>
      <vt:lpstr>Percepción del MOVIMIENTO </vt:lpstr>
      <vt:lpstr>Diapositiva 30</vt:lpstr>
      <vt:lpstr>Percepción AUDITIVA</vt:lpstr>
      <vt:lpstr>Conciencia auditiva</vt:lpstr>
      <vt:lpstr>Percepción táctil</vt:lpstr>
      <vt:lpstr>Diapositiva 34</vt:lpstr>
      <vt:lpstr>Diapositiva 35</vt:lpstr>
      <vt:lpstr>Diapositiva 36</vt:lpstr>
      <vt:lpstr>Actividad de evaluación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Proceso perceptual en el desarrollo del aprendizaje.</dc:title>
  <dc:creator>Dell</dc:creator>
  <cp:lastModifiedBy>Pedro</cp:lastModifiedBy>
  <cp:revision>51</cp:revision>
  <dcterms:created xsi:type="dcterms:W3CDTF">2012-10-22T23:16:09Z</dcterms:created>
  <dcterms:modified xsi:type="dcterms:W3CDTF">2012-11-08T07:22:38Z</dcterms:modified>
</cp:coreProperties>
</file>