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365" r:id="rId2"/>
    <p:sldId id="258" r:id="rId3"/>
    <p:sldId id="352" r:id="rId4"/>
    <p:sldId id="259" r:id="rId5"/>
    <p:sldId id="371" r:id="rId6"/>
    <p:sldId id="372" r:id="rId7"/>
    <p:sldId id="369" r:id="rId8"/>
    <p:sldId id="353" r:id="rId9"/>
    <p:sldId id="367" r:id="rId10"/>
    <p:sldId id="368" r:id="rId11"/>
    <p:sldId id="354" r:id="rId12"/>
    <p:sldId id="355" r:id="rId13"/>
    <p:sldId id="364" r:id="rId14"/>
    <p:sldId id="356" r:id="rId15"/>
    <p:sldId id="373" r:id="rId16"/>
    <p:sldId id="370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6" r:id="rId25"/>
  </p:sldIdLst>
  <p:sldSz cx="9144000" cy="6858000" type="screen4x3"/>
  <p:notesSz cx="6851650" cy="9710738"/>
  <p:defaultTextStyle>
    <a:defPPr>
      <a:defRPr lang="es-ES"/>
    </a:defPPr>
    <a:lvl1pPr algn="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Comic Sans MS" pitchFamily="66" charset="0"/>
        <a:ea typeface="+mn-ea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Comic Sans MS" pitchFamily="66" charset="0"/>
        <a:ea typeface="+mn-ea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Comic Sans MS" pitchFamily="66" charset="0"/>
        <a:ea typeface="+mn-ea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Comic Sans MS" pitchFamily="66" charset="0"/>
        <a:ea typeface="+mn-ea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2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E9E5"/>
    <a:srgbClr val="FFB7B7"/>
    <a:srgbClr val="CC99FF"/>
    <a:srgbClr val="FF6699"/>
    <a:srgbClr val="99CCFF"/>
    <a:srgbClr val="CCCCFF"/>
    <a:srgbClr val="777777"/>
    <a:srgbClr val="80808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8" autoAdjust="0"/>
    <p:restoredTop sz="96226" autoAdjust="0"/>
  </p:normalViewPr>
  <p:slideViewPr>
    <p:cSldViewPr>
      <p:cViewPr>
        <p:scale>
          <a:sx n="70" d="100"/>
          <a:sy n="70" d="100"/>
        </p:scale>
        <p:origin x="-702" y="54"/>
      </p:cViewPr>
      <p:guideLst>
        <p:guide orient="horz" pos="96"/>
        <p:guide pos="57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2.xml"/><Relationship Id="rId3" Type="http://schemas.openxmlformats.org/officeDocument/2006/relationships/slide" Target="slides/slide8.xml"/><Relationship Id="rId7" Type="http://schemas.openxmlformats.org/officeDocument/2006/relationships/slide" Target="slides/slide15.xml"/><Relationship Id="rId12" Type="http://schemas.openxmlformats.org/officeDocument/2006/relationships/slide" Target="slides/slide21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14.xml"/><Relationship Id="rId11" Type="http://schemas.openxmlformats.org/officeDocument/2006/relationships/slide" Target="slides/slide20.xml"/><Relationship Id="rId5" Type="http://schemas.openxmlformats.org/officeDocument/2006/relationships/slide" Target="slides/slide12.xml"/><Relationship Id="rId10" Type="http://schemas.openxmlformats.org/officeDocument/2006/relationships/slide" Target="slides/slide19.xml"/><Relationship Id="rId4" Type="http://schemas.openxmlformats.org/officeDocument/2006/relationships/slide" Target="slides/slide11.xml"/><Relationship Id="rId9" Type="http://schemas.openxmlformats.org/officeDocument/2006/relationships/slide" Target="slides/slide18.xml"/><Relationship Id="rId14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image" Target="../media/image19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24963"/>
            <a:ext cx="2968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BCC7115E-B90B-40DA-978C-3AEDCF526D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BEF82966-FA65-431A-8941-D00D16A26E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D4012-FBCC-421E-BDB1-40D318C03120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54575" cy="3641725"/>
          </a:xfrm>
          <a:solidFill>
            <a:srgbClr val="FFFFFF"/>
          </a:solidFill>
          <a:ln/>
        </p:spPr>
      </p:sp>
      <p:sp>
        <p:nvSpPr>
          <p:cNvPr id="337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5029200" cy="461963"/>
          </a:xfrm>
          <a:noFill/>
          <a:ln/>
        </p:spPr>
        <p:txBody>
          <a:bodyPr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Arial" charset="0"/>
              </a:rPr>
              <a:t>Las fórmulas corresponden a la molécula real que esta formada por dos átomos.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54575" cy="3641725"/>
          </a:xfrm>
          <a:solidFill>
            <a:srgbClr val="FFFFFF"/>
          </a:solidFill>
          <a:ln/>
        </p:spPr>
      </p:sp>
      <p:sp>
        <p:nvSpPr>
          <p:cNvPr id="3481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3275"/>
            <a:ext cx="5480050" cy="463550"/>
          </a:xfrm>
          <a:noFill/>
          <a:ln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Arial" charset="0"/>
              </a:rPr>
              <a:t>Las fórmulas corresponden a la molécula real que esta formada por dos átomos.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28663"/>
            <a:ext cx="4854575" cy="3641725"/>
          </a:xfrm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13275"/>
            <a:ext cx="5480050" cy="4368800"/>
          </a:xfrm>
          <a:noFill/>
          <a:ln/>
        </p:spPr>
        <p:txBody>
          <a:bodyPr wrap="none" anchor="ctr"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16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17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20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DF74C-A087-43B8-AAFD-77A1454970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AF4D-E22D-4DBF-A2FD-9FAE85E8448D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3495-5A4F-4BB1-B834-087F90133A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0E78-3CD0-4F08-B011-CFF40A07ACEC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50510-72F9-4543-A9F8-06C8F506BA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6746F3-AB6E-49AB-A92D-CA7D4EF0A457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35562C-0A89-45B0-BDF7-61D90A7427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12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13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14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15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16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17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44B98-A23F-4181-BE9A-322782A8FC1B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9205-23CF-4404-B4F4-D7CAB19E35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5644-6508-43EC-989B-489B480A9D58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12E51-7363-4E72-AB53-B602F8EEFE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B7BC-5A83-4790-9F89-447D88409049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BBC8-B735-4C44-9986-A0FB2E23A4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33166C-3B50-429D-83BE-9E295B569287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44A248-B705-4238-9D2A-333E2AC174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0A1B-C464-49F6-8BA3-8429CCEB3157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7425-812D-411C-B4D7-559FC649789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6AD85F-AC84-4941-A8DD-348CD77FEEBB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6C14E0-1D0E-437F-904F-D8FA3DC3E9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003CE5-BA8E-4DE1-A8E2-A85E50F38E80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49E404-7CEC-4B8D-BCD1-0666487B29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196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55283F-DCF4-4985-A4F0-1D53921018AA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11571E-85CA-40A0-BFAE-9B4E218639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13" r:id="rId4"/>
    <p:sldLayoutId id="2147483714" r:id="rId5"/>
    <p:sldLayoutId id="2147483721" r:id="rId6"/>
    <p:sldLayoutId id="2147483715" r:id="rId7"/>
    <p:sldLayoutId id="2147483722" r:id="rId8"/>
    <p:sldLayoutId id="2147483723" r:id="rId9"/>
    <p:sldLayoutId id="2147483716" r:id="rId10"/>
    <p:sldLayoutId id="2147483717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D36F07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6C0AA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CDACA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contenido"/>
          <p:cNvSpPr>
            <a:spLocks noGrp="1"/>
          </p:cNvSpPr>
          <p:nvPr>
            <p:ph sz="quarter" idx="2"/>
          </p:nvPr>
        </p:nvSpPr>
        <p:spPr>
          <a:xfrm>
            <a:off x="642938" y="1600200"/>
            <a:ext cx="7786687" cy="49006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s-ES_tradnl" smtClean="0"/>
          </a:p>
          <a:p>
            <a:pPr algn="ctr" eaLnBrk="1" hangingPunct="1">
              <a:buFont typeface="Wingdings" pitchFamily="2" charset="2"/>
              <a:buNone/>
            </a:pPr>
            <a:endParaRPr lang="es-ES_tradnl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ES_tradnl" b="1" smtClean="0">
                <a:latin typeface="Arial" charset="0"/>
                <a:cs typeface="Arial" charset="0"/>
              </a:rPr>
              <a:t>Química General Básica </a:t>
            </a:r>
          </a:p>
          <a:p>
            <a:pPr algn="ctr" eaLnBrk="1" hangingPunct="1">
              <a:buFont typeface="Wingdings" pitchFamily="2" charset="2"/>
              <a:buNone/>
            </a:pPr>
            <a:endParaRPr lang="es-ES_tradnl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s-ES_tradnl" sz="2800" b="1" smtClean="0">
                <a:latin typeface="Arial" charset="0"/>
                <a:cs typeface="Arial" charset="0"/>
              </a:rPr>
              <a:t>Nomenclatura de Compuestos Inorgánicos</a:t>
            </a:r>
          </a:p>
          <a:p>
            <a:pPr algn="ctr" eaLnBrk="1" hangingPunct="1">
              <a:buFont typeface="Wingdings" pitchFamily="2" charset="2"/>
              <a:buNone/>
            </a:pPr>
            <a:endParaRPr lang="es-ES_tradnl" sz="2800" b="1" smtClean="0"/>
          </a:p>
          <a:p>
            <a:pPr algn="ctr" eaLnBrk="1" hangingPunct="1">
              <a:buFont typeface="Wingdings" pitchFamily="2" charset="2"/>
              <a:buNone/>
            </a:pPr>
            <a:endParaRPr lang="es-ES_tradnl" sz="28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ES_tradnl" sz="1200" b="1" smtClean="0">
                <a:latin typeface="Arial" charset="0"/>
                <a:cs typeface="Arial" charset="0"/>
              </a:rPr>
              <a:t>                                                                                                    </a:t>
            </a:r>
          </a:p>
          <a:p>
            <a:pPr algn="ctr" eaLnBrk="1" hangingPunct="1">
              <a:buFont typeface="Wingdings" pitchFamily="2" charset="2"/>
              <a:buNone/>
            </a:pPr>
            <a:endParaRPr lang="es-ES_tradnl" sz="1200" b="1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s-ES_tradnl" sz="1200" b="1" smtClean="0">
                <a:latin typeface="Arial" charset="0"/>
                <a:cs typeface="Arial" charset="0"/>
              </a:rPr>
              <a:t>                                                                                                                     </a:t>
            </a:r>
          </a:p>
          <a:p>
            <a:pPr algn="ctr" eaLnBrk="1" hangingPunct="1">
              <a:buFont typeface="Wingdings" pitchFamily="2" charset="2"/>
              <a:buNone/>
            </a:pPr>
            <a:endParaRPr lang="es-ES_tradnl" sz="1200" b="1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s-ES_tradnl" sz="1200" b="1" smtClean="0">
                <a:latin typeface="Arial" charset="0"/>
                <a:cs typeface="Arial" charset="0"/>
              </a:rPr>
              <a:t>                                                                                                                  Estelí, 11 de marzo de 2011</a:t>
            </a:r>
            <a:r>
              <a:rPr lang="es-ES_tradnl" sz="2800" b="1" smtClean="0">
                <a:latin typeface="Arial" charset="0"/>
                <a:cs typeface="Arial" charset="0"/>
              </a:rPr>
              <a:t> </a:t>
            </a:r>
            <a:endParaRPr lang="es-ES" sz="2800" b="1" smtClean="0">
              <a:latin typeface="Arial" charset="0"/>
              <a:cs typeface="Arial" charset="0"/>
            </a:endParaRPr>
          </a:p>
        </p:txBody>
      </p:sp>
      <p:pic>
        <p:nvPicPr>
          <p:cNvPr id="15363" name="0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14313"/>
            <a:ext cx="7429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can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714884"/>
            <a:ext cx="1428760" cy="1512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643446"/>
            <a:ext cx="1266826" cy="1672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1131">
            <a:off x="5453194" y="4624168"/>
            <a:ext cx="2432050" cy="1339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6425" cy="6215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b="1" dirty="0"/>
              <a:t>¿Como </a:t>
            </a:r>
            <a:r>
              <a:rPr lang="en-GB" sz="4000" b="1" dirty="0" err="1"/>
              <a:t>distinguirlas</a:t>
            </a:r>
            <a:r>
              <a:rPr lang="en-GB" sz="4000" b="1" dirty="0"/>
              <a:t>?:</a:t>
            </a:r>
            <a:br>
              <a:rPr lang="en-GB" sz="4000" b="1" dirty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b="1" dirty="0" err="1">
                <a:solidFill>
                  <a:srgbClr val="C00000"/>
                </a:solidFill>
              </a:rPr>
              <a:t>Tradicional</a:t>
            </a:r>
            <a:r>
              <a:rPr lang="en-GB" sz="4000" b="1" dirty="0"/>
              <a:t>: </a:t>
            </a:r>
            <a:r>
              <a:rPr lang="en-GB" sz="4000" b="1" dirty="0" err="1"/>
              <a:t>oso</a:t>
            </a:r>
            <a:r>
              <a:rPr lang="en-GB" sz="4000" b="1" dirty="0"/>
              <a:t>, </a:t>
            </a:r>
            <a:r>
              <a:rPr lang="en-GB" sz="4000" b="1" dirty="0" err="1"/>
              <a:t>ico</a:t>
            </a:r>
            <a:r>
              <a:rPr lang="en-GB" sz="4000" b="1" dirty="0"/>
              <a:t>, </a:t>
            </a:r>
            <a:r>
              <a:rPr lang="en-GB" sz="4000" b="1" dirty="0" err="1"/>
              <a:t>hipo-oso</a:t>
            </a:r>
            <a:r>
              <a:rPr lang="en-GB" sz="4000" b="1" dirty="0"/>
              <a:t>, </a:t>
            </a:r>
            <a:r>
              <a:rPr lang="en-GB" sz="4000" b="1" dirty="0" err="1"/>
              <a:t>pe-rico</a:t>
            </a:r>
            <a:r>
              <a:rPr lang="en-GB" sz="4000" b="1" dirty="0"/>
              <a:t>.</a:t>
            </a:r>
            <a:br>
              <a:rPr lang="en-GB" sz="4000" b="1" dirty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b="1" dirty="0" err="1">
                <a:solidFill>
                  <a:srgbClr val="C00000"/>
                </a:solidFill>
              </a:rPr>
              <a:t>Sistemática</a:t>
            </a:r>
            <a:r>
              <a:rPr lang="en-GB" sz="4000" b="1" dirty="0"/>
              <a:t>: </a:t>
            </a:r>
            <a:r>
              <a:rPr lang="en-GB" sz="4000" b="1" dirty="0" err="1"/>
              <a:t>di</a:t>
            </a:r>
            <a:r>
              <a:rPr lang="en-GB" sz="4000" b="1" dirty="0"/>
              <a:t>, tri , tetra ……</a:t>
            </a:r>
            <a:r>
              <a:rPr lang="en-GB" sz="4000" b="1" dirty="0" err="1"/>
              <a:t>ato</a:t>
            </a:r>
            <a:r>
              <a:rPr lang="en-GB" sz="4000" b="1" dirty="0"/>
              <a:t>-(</a:t>
            </a:r>
            <a:r>
              <a:rPr lang="en-GB" sz="4000" b="1" dirty="0" err="1" smtClean="0"/>
              <a:t>número</a:t>
            </a:r>
            <a:r>
              <a:rPr lang="en-GB" sz="4000" b="1" dirty="0" smtClean="0"/>
              <a:t> </a:t>
            </a:r>
            <a:r>
              <a:rPr lang="en-GB" sz="4000" b="1" dirty="0" err="1"/>
              <a:t>romano</a:t>
            </a:r>
            <a:r>
              <a:rPr lang="en-GB" sz="4000" b="1" dirty="0"/>
              <a:t>).</a:t>
            </a:r>
            <a:br>
              <a:rPr lang="en-GB" sz="4000" b="1" dirty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b="1" dirty="0">
                <a:solidFill>
                  <a:srgbClr val="C00000"/>
                </a:solidFill>
              </a:rPr>
              <a:t>Stock</a:t>
            </a:r>
            <a:r>
              <a:rPr lang="en-GB" sz="4000" b="1" dirty="0"/>
              <a:t>: (</a:t>
            </a:r>
            <a:r>
              <a:rPr lang="en-GB" sz="4000" b="1" dirty="0" err="1" smtClean="0"/>
              <a:t>número</a:t>
            </a:r>
            <a:r>
              <a:rPr lang="en-GB" sz="4000" b="1" dirty="0" smtClean="0"/>
              <a:t> </a:t>
            </a:r>
            <a:r>
              <a:rPr lang="en-GB" sz="4000" b="1" dirty="0" err="1"/>
              <a:t>romano</a:t>
            </a:r>
            <a:r>
              <a:rPr lang="en-GB" sz="4000" b="1" dirty="0"/>
              <a:t>) </a:t>
            </a:r>
            <a:r>
              <a:rPr lang="en-GB" sz="4000" b="1" dirty="0" err="1"/>
              <a:t>junto</a:t>
            </a:r>
            <a:r>
              <a:rPr lang="en-GB" sz="4000" b="1" dirty="0"/>
              <a:t> al </a:t>
            </a:r>
            <a:r>
              <a:rPr lang="en-GB" sz="4000" b="1" dirty="0" err="1"/>
              <a:t>elemento</a:t>
            </a:r>
            <a:r>
              <a:rPr lang="en-GB" sz="4000" b="1" dirty="0"/>
              <a:t>.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</p:spTree>
  </p:cSld>
  <p:clrMapOvr>
    <a:masterClrMapping/>
  </p:clrMapOvr>
  <p:transition advTm="14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838200" y="990600"/>
            <a:ext cx="762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Nomenclatura SISTEMÁTICA (IUPAC)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214313" y="1657350"/>
            <a:ext cx="8472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s-ES" sz="2400" b="1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24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Consiste  en la utilización de</a:t>
            </a:r>
            <a:r>
              <a:rPr lang="es-E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2400" b="1" u="sng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prefijos</a:t>
            </a:r>
            <a:r>
              <a:rPr lang="es-E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24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numerales griegos para indicar el </a:t>
            </a:r>
            <a:r>
              <a:rPr lang="es-ES" sz="2400" b="1" u="sng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nº de átomos de cada elemento</a:t>
            </a:r>
            <a:r>
              <a:rPr lang="es-ES" sz="24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presente en la fórmula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76213" y="3098800"/>
            <a:ext cx="8467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s-ES" sz="24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24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Los prefijos que se utilizan son:</a:t>
            </a:r>
            <a:r>
              <a:rPr lang="es-E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2400" b="1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mono</a:t>
            </a:r>
            <a:r>
              <a:rPr lang="es-E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(1), </a:t>
            </a:r>
            <a:r>
              <a:rPr lang="es-ES" sz="2400" b="1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di</a:t>
            </a:r>
            <a:r>
              <a:rPr lang="es-E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(2),</a:t>
            </a:r>
            <a:r>
              <a:rPr lang="es-ES" sz="2400" b="1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tri</a:t>
            </a:r>
            <a:r>
              <a:rPr lang="es-E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(3), </a:t>
            </a:r>
            <a:r>
              <a:rPr lang="es-ES" sz="2400" b="1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tetra</a:t>
            </a:r>
            <a:r>
              <a:rPr lang="es-E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(4), </a:t>
            </a:r>
            <a:r>
              <a:rPr lang="es-ES" sz="2400" b="1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penta</a:t>
            </a:r>
            <a:r>
              <a:rPr lang="es-E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(5), </a:t>
            </a:r>
            <a:r>
              <a:rPr lang="es-ES" sz="2400" b="1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hexa</a:t>
            </a:r>
            <a:r>
              <a:rPr lang="es-E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(6), </a:t>
            </a:r>
            <a:r>
              <a:rPr lang="es-ES" sz="2400" b="1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hepta</a:t>
            </a:r>
            <a:r>
              <a:rPr lang="es-E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(7), … </a:t>
            </a:r>
            <a:r>
              <a:rPr lang="es-ES" sz="24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El prefijo mono puede omitirse.</a:t>
            </a:r>
          </a:p>
        </p:txBody>
      </p:sp>
      <p:graphicFrame>
        <p:nvGraphicFramePr>
          <p:cNvPr id="184339" name="Group 19"/>
          <p:cNvGraphicFramePr>
            <a:graphicFrameLocks noGrp="1"/>
          </p:cNvGraphicFramePr>
          <p:nvPr/>
        </p:nvGraphicFramePr>
        <p:xfrm>
          <a:off x="1752600" y="4714875"/>
          <a:ext cx="5305425" cy="1920240"/>
        </p:xfrm>
        <a:graphic>
          <a:graphicData uri="http://schemas.openxmlformats.org/drawingml/2006/table">
            <a:tbl>
              <a:tblPr/>
              <a:tblGrid>
                <a:gridCol w="1560513"/>
                <a:gridCol w="3744912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kumimoji="0" lang="es-E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es-E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pentaóxido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kumimoji="0" lang="es-E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dicloro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s-E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sulfuro de </a:t>
                      </a:r>
                      <a:r>
                        <a:rPr kumimoji="0" lang="es-E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dihidrógeno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SiH</a:t>
                      </a:r>
                      <a:r>
                        <a:rPr kumimoji="0" lang="es-E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tetrahidruro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silicio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4340" name="Text Box 20"/>
          <p:cNvSpPr txBox="1">
            <a:spLocks noChangeArrowheads="1"/>
          </p:cNvSpPr>
          <p:nvPr/>
        </p:nvSpPr>
        <p:spPr bwMode="auto">
          <a:xfrm>
            <a:off x="1155700" y="304800"/>
            <a:ext cx="7345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_tradnl" sz="2400" b="1" i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COMPUESTOS BINARIOS</a:t>
            </a:r>
            <a:endParaRPr lang="es-ES" sz="2400" b="1" i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utoUpdateAnimBg="0"/>
      <p:bldP spid="18432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262063" y="1047750"/>
            <a:ext cx="6453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s-ES" sz="2400" b="1">
                <a:solidFill>
                  <a:srgbClr val="3333FF"/>
                </a:solidFill>
              </a:rPr>
              <a:t>Nomenclatura de STOCK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76213" y="1955800"/>
            <a:ext cx="861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" sz="24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Consiste  en indicar</a:t>
            </a:r>
            <a:r>
              <a:rPr lang="es-E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S" sz="2400" b="1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n. o., con números romanos y entre paréntesis, al final del nombre del elemento</a:t>
            </a:r>
            <a:r>
              <a:rPr lang="es-E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es-E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s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 éste tiene n. o. único, no se indica.</a:t>
            </a:r>
          </a:p>
        </p:txBody>
      </p:sp>
      <p:graphicFrame>
        <p:nvGraphicFramePr>
          <p:cNvPr id="185362" name="Group 18"/>
          <p:cNvGraphicFramePr>
            <a:graphicFrameLocks noGrp="1"/>
          </p:cNvGraphicFramePr>
          <p:nvPr/>
        </p:nvGraphicFramePr>
        <p:xfrm>
          <a:off x="1752600" y="4017963"/>
          <a:ext cx="5305425" cy="1920240"/>
        </p:xfrm>
        <a:graphic>
          <a:graphicData uri="http://schemas.openxmlformats.org/drawingml/2006/table">
            <a:tbl>
              <a:tblPr/>
              <a:tblGrid>
                <a:gridCol w="1560513"/>
                <a:gridCol w="3744912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Cu</a:t>
                      </a:r>
                      <a:r>
                        <a:rPr kumimoji="0" lang="es-E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endParaRPr kumimoji="0" lang="es-E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óxido de cobre (</a:t>
                      </a: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II</a:t>
                      </a: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Fe</a:t>
                      </a:r>
                      <a:r>
                        <a:rPr kumimoji="0" lang="es-E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s-E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óxido de hierro (</a:t>
                      </a: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III</a:t>
                      </a: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Al</a:t>
                      </a:r>
                      <a:r>
                        <a:rPr kumimoji="0" lang="es-E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s-E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óxido de aluminio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869950" y="285750"/>
            <a:ext cx="734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_tradnl" sz="24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COMPUESTOS BINARIOS</a:t>
            </a:r>
            <a:endParaRPr lang="es-ES" sz="2400" b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042988" y="908050"/>
            <a:ext cx="762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accent3">
                    <a:lumMod val="75000"/>
                  </a:schemeClr>
                </a:solidFill>
              </a:rPr>
              <a:t>Nomenclatura TRADICIONAL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1187450" y="1557338"/>
            <a:ext cx="73644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Char char="•"/>
              <a:defRPr/>
            </a:pPr>
            <a:r>
              <a:rPr lang="es-ES" sz="24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24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Consiste  en añadir un </a:t>
            </a:r>
            <a:r>
              <a:rPr lang="es-ES" sz="2400" b="1" u="sng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sufijo</a:t>
            </a:r>
            <a:r>
              <a:rPr lang="es-ES" sz="24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al nombre del elemento según con el n. o. con el que actúe:</a:t>
            </a:r>
          </a:p>
        </p:txBody>
      </p:sp>
      <p:graphicFrame>
        <p:nvGraphicFramePr>
          <p:cNvPr id="194616" name="Group 56"/>
          <p:cNvGraphicFramePr>
            <a:graphicFrameLocks noGrp="1"/>
          </p:cNvGraphicFramePr>
          <p:nvPr/>
        </p:nvGraphicFramePr>
        <p:xfrm>
          <a:off x="1233488" y="2549525"/>
          <a:ext cx="6553200" cy="4023360"/>
        </p:xfrm>
        <a:graphic>
          <a:graphicData uri="http://schemas.openxmlformats.org/drawingml/2006/table">
            <a:tbl>
              <a:tblPr/>
              <a:tblGrid>
                <a:gridCol w="2517775"/>
                <a:gridCol w="4035425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Posibilidad de n. 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Terminación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-ico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301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n.o. menor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sym typeface="Wingdings 3" pitchFamily="18" charset="2"/>
                        </a:rPr>
                        <a:t>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-oso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mic Sans MS" pitchFamily="66" charset="0"/>
                        <a:sym typeface="Wingdings 3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n. o. mayor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sym typeface="Wingdings 3" pitchFamily="18" charset="2"/>
                        </a:rPr>
                        <a:t>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-ico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3016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n.o. menor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sym typeface="Wingdings 3" pitchFamily="18" charset="2"/>
                        </a:rPr>
                        <a:t>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hipo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…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  <a:sym typeface="Wingdings 3" pitchFamily="18" charset="2"/>
                        </a:rPr>
                        <a:t>  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-oso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mic Sans MS" pitchFamily="66" charset="0"/>
                        <a:sym typeface="Wingdings 3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n. o. intermedia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sym typeface="Wingdings 3" pitchFamily="18" charset="2"/>
                        </a:rPr>
                        <a:t>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-oso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n.o. mayor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sym typeface="Wingdings 3" pitchFamily="18" charset="2"/>
                        </a:rPr>
                        <a:t>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-ico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mic Sans MS" pitchFamily="66" charset="0"/>
                        <a:sym typeface="Wingdings 3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3016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cuatro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n. o. menor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sym typeface="Wingdings 3" pitchFamily="18" charset="2"/>
                        </a:rPr>
                        <a:t>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hipo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…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  <a:sym typeface="Wingdings 3" pitchFamily="18" charset="2"/>
                        </a:rPr>
                        <a:t>  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-oso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n. o. intermedio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sym typeface="Wingdings 3" pitchFamily="18" charset="2"/>
                        </a:rPr>
                        <a:t>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-oso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n. o. intermedio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sym typeface="Wingdings 3" pitchFamily="18" charset="2"/>
                        </a:rPr>
                        <a:t>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-ico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n. o. mayor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sym typeface="Wingdings 3" pitchFamily="18" charset="2"/>
                        </a:rPr>
                        <a:t>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per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…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  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-</a:t>
                      </a: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  <a:sym typeface="Wingdings 3" pitchFamily="18" charset="2"/>
                        </a:rPr>
                        <a:t>ico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ahoma" pitchFamily="34" charset="0"/>
                        <a:sym typeface="Wingdings 3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4599" name="Text Box 39"/>
          <p:cNvSpPr txBox="1">
            <a:spLocks noChangeArrowheads="1"/>
          </p:cNvSpPr>
          <p:nvPr/>
        </p:nvSpPr>
        <p:spPr bwMode="auto">
          <a:xfrm>
            <a:off x="1784350" y="257175"/>
            <a:ext cx="621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_tradnl" sz="2400" b="1" i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COMPUESTOS BINARIOS</a:t>
            </a:r>
            <a:endParaRPr lang="es-ES" sz="2400" b="1" i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94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/>
          <p:cNvSpPr>
            <a:spLocks noChangeAspect="1" noChangeArrowheads="1" noTextEdit="1"/>
          </p:cNvSpPr>
          <p:nvPr/>
        </p:nvSpPr>
        <p:spPr bwMode="auto">
          <a:xfrm>
            <a:off x="304800" y="970638"/>
            <a:ext cx="8316913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28715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412428" cy="630932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/>
          <p:cNvSpPr>
            <a:spLocks noChangeAspect="1" noChangeArrowheads="1" noTextEdit="1"/>
          </p:cNvSpPr>
          <p:nvPr/>
        </p:nvSpPr>
        <p:spPr bwMode="auto">
          <a:xfrm>
            <a:off x="304800" y="970638"/>
            <a:ext cx="8316913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cxnSp>
        <p:nvCxnSpPr>
          <p:cNvPr id="28675" name="_s60457"/>
          <p:cNvCxnSpPr>
            <a:cxnSpLocks noChangeShapeType="1"/>
          </p:cNvCxnSpPr>
          <p:nvPr/>
        </p:nvCxnSpPr>
        <p:spPr bwMode="auto">
          <a:xfrm rot="5400000" flipH="1">
            <a:off x="8192765" y="3987136"/>
            <a:ext cx="487362" cy="696912"/>
          </a:xfrm>
          <a:prstGeom prst="bentConnector3">
            <a:avLst>
              <a:gd name="adj1" fmla="val 49838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8676" name="_s60455"/>
          <p:cNvCxnSpPr>
            <a:cxnSpLocks noChangeShapeType="1"/>
          </p:cNvCxnSpPr>
          <p:nvPr/>
        </p:nvCxnSpPr>
        <p:spPr bwMode="auto">
          <a:xfrm rot="16200000">
            <a:off x="7408540" y="3899823"/>
            <a:ext cx="487362" cy="871538"/>
          </a:xfrm>
          <a:prstGeom prst="bentConnector3">
            <a:avLst>
              <a:gd name="adj1" fmla="val 49838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8683" name="_s60432"/>
          <p:cNvCxnSpPr>
            <a:cxnSpLocks noChangeShapeType="1"/>
          </p:cNvCxnSpPr>
          <p:nvPr/>
        </p:nvCxnSpPr>
        <p:spPr bwMode="auto">
          <a:xfrm rot="16200000" flipV="1">
            <a:off x="5685037" y="813179"/>
            <a:ext cx="1204987" cy="3431059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8684" name="_s60430"/>
          <p:cNvCxnSpPr>
            <a:cxnSpLocks noChangeShapeType="1"/>
            <a:stCxn id="186387" idx="0"/>
            <a:endCxn id="186384" idx="2"/>
          </p:cNvCxnSpPr>
          <p:nvPr/>
        </p:nvCxnSpPr>
        <p:spPr bwMode="auto">
          <a:xfrm rot="16200000" flipV="1">
            <a:off x="4158904" y="2358460"/>
            <a:ext cx="1146175" cy="319981"/>
          </a:xfrm>
          <a:prstGeom prst="bentConnector3">
            <a:avLst>
              <a:gd name="adj1" fmla="val 4880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8685" name="_s60429"/>
          <p:cNvCxnSpPr>
            <a:cxnSpLocks noChangeShapeType="1"/>
            <a:endCxn id="186384" idx="2"/>
          </p:cNvCxnSpPr>
          <p:nvPr/>
        </p:nvCxnSpPr>
        <p:spPr bwMode="auto">
          <a:xfrm rot="16200000">
            <a:off x="3234531" y="1754070"/>
            <a:ext cx="1146175" cy="15287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8686" name="_s60428"/>
          <p:cNvCxnSpPr>
            <a:cxnSpLocks noChangeShapeType="1"/>
            <a:stCxn id="186385" idx="0"/>
            <a:endCxn id="186384" idx="2"/>
          </p:cNvCxnSpPr>
          <p:nvPr/>
        </p:nvCxnSpPr>
        <p:spPr bwMode="auto">
          <a:xfrm rot="5400000" flipH="1" flipV="1">
            <a:off x="2509317" y="1015660"/>
            <a:ext cx="1132979" cy="29923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86384" name="_s60424"/>
          <p:cNvSpPr>
            <a:spLocks noChangeArrowheads="1"/>
          </p:cNvSpPr>
          <p:nvPr/>
        </p:nvSpPr>
        <p:spPr bwMode="auto">
          <a:xfrm>
            <a:off x="3657600" y="1427838"/>
            <a:ext cx="1828800" cy="5175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" b="1" dirty="0">
                <a:solidFill>
                  <a:schemeClr val="bg1"/>
                </a:solidFill>
                <a:latin typeface="Tahoma" pitchFamily="34" charset="0"/>
              </a:rPr>
              <a:t>CLASIFICACIÓN</a:t>
            </a:r>
          </a:p>
        </p:txBody>
      </p:sp>
      <p:sp>
        <p:nvSpPr>
          <p:cNvPr id="186385" name="_s60425"/>
          <p:cNvSpPr>
            <a:spLocks noChangeArrowheads="1"/>
          </p:cNvSpPr>
          <p:nvPr/>
        </p:nvSpPr>
        <p:spPr bwMode="auto">
          <a:xfrm>
            <a:off x="971600" y="3078342"/>
            <a:ext cx="1216025" cy="976313"/>
          </a:xfrm>
          <a:prstGeom prst="roundRect">
            <a:avLst>
              <a:gd name="adj" fmla="val 16667"/>
            </a:avLst>
          </a:prstGeom>
          <a:solidFill>
            <a:srgbClr val="FFB7B7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" b="1">
                <a:solidFill>
                  <a:srgbClr val="3333FF"/>
                </a:solidFill>
                <a:latin typeface="Tahoma" pitchFamily="34" charset="0"/>
              </a:rPr>
              <a:t>óxidos</a:t>
            </a:r>
          </a:p>
        </p:txBody>
      </p:sp>
      <p:sp>
        <p:nvSpPr>
          <p:cNvPr id="186386" name="_s60426"/>
          <p:cNvSpPr>
            <a:spLocks noChangeArrowheads="1"/>
          </p:cNvSpPr>
          <p:nvPr/>
        </p:nvSpPr>
        <p:spPr bwMode="auto">
          <a:xfrm>
            <a:off x="2433638" y="3091538"/>
            <a:ext cx="1219200" cy="9763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" b="1" dirty="0">
                <a:solidFill>
                  <a:srgbClr val="3333FF"/>
                </a:solidFill>
                <a:latin typeface="Tahoma" pitchFamily="34" charset="0"/>
              </a:rPr>
              <a:t>peróxidos</a:t>
            </a:r>
            <a:endParaRPr lang="es-ES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86387" name="_s60427"/>
          <p:cNvSpPr>
            <a:spLocks noChangeArrowheads="1"/>
          </p:cNvSpPr>
          <p:nvPr/>
        </p:nvSpPr>
        <p:spPr bwMode="auto">
          <a:xfrm>
            <a:off x="4283968" y="3091538"/>
            <a:ext cx="1216025" cy="9763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" b="1">
                <a:solidFill>
                  <a:srgbClr val="3333FF"/>
                </a:solidFill>
                <a:latin typeface="Tahoma" pitchFamily="34" charset="0"/>
              </a:rPr>
              <a:t>hidruros</a:t>
            </a:r>
          </a:p>
        </p:txBody>
      </p:sp>
      <p:sp>
        <p:nvSpPr>
          <p:cNvPr id="186388" name="_s60431"/>
          <p:cNvSpPr>
            <a:spLocks noChangeArrowheads="1"/>
          </p:cNvSpPr>
          <p:nvPr/>
        </p:nvSpPr>
        <p:spPr bwMode="auto">
          <a:xfrm>
            <a:off x="7236296" y="3150350"/>
            <a:ext cx="1533525" cy="976313"/>
          </a:xfrm>
          <a:prstGeom prst="roundRect">
            <a:avLst>
              <a:gd name="adj" fmla="val 16667"/>
            </a:avLst>
          </a:prstGeom>
          <a:solidFill>
            <a:srgbClr val="99E9E5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" b="1" dirty="0" smtClean="0">
                <a:solidFill>
                  <a:srgbClr val="3333FF"/>
                </a:solidFill>
                <a:latin typeface="Tahoma" pitchFamily="34" charset="0"/>
              </a:rPr>
              <a:t>sales</a:t>
            </a:r>
            <a:endParaRPr lang="es-ES" b="1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186393" name="_s60444"/>
          <p:cNvSpPr>
            <a:spLocks noChangeArrowheads="1"/>
          </p:cNvSpPr>
          <p:nvPr/>
        </p:nvSpPr>
        <p:spPr bwMode="auto">
          <a:xfrm>
            <a:off x="4427984" y="5598622"/>
            <a:ext cx="936104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" sz="800" b="1" dirty="0">
                <a:solidFill>
                  <a:schemeClr val="bg1"/>
                </a:solidFill>
                <a:latin typeface="Tahoma" pitchFamily="34" charset="0"/>
              </a:rPr>
              <a:t>grupos 13, 14,15</a:t>
            </a:r>
            <a:br>
              <a:rPr lang="es-ES" sz="8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s-ES" sz="800" b="1" dirty="0">
                <a:solidFill>
                  <a:schemeClr val="bg1"/>
                </a:solidFill>
                <a:latin typeface="Tahoma" pitchFamily="34" charset="0"/>
              </a:rPr>
              <a:t>hidruros volátiles</a:t>
            </a:r>
          </a:p>
        </p:txBody>
      </p:sp>
      <p:sp>
        <p:nvSpPr>
          <p:cNvPr id="186394" name="_s60452"/>
          <p:cNvSpPr>
            <a:spLocks noChangeArrowheads="1"/>
          </p:cNvSpPr>
          <p:nvPr/>
        </p:nvSpPr>
        <p:spPr bwMode="auto">
          <a:xfrm>
            <a:off x="5580112" y="5598622"/>
            <a:ext cx="1008111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" sz="700" b="1" dirty="0">
                <a:solidFill>
                  <a:schemeClr val="bg1"/>
                </a:solidFill>
                <a:latin typeface="Tahoma" pitchFamily="34" charset="0"/>
              </a:rPr>
              <a:t>grupos 16, 17</a:t>
            </a:r>
            <a:br>
              <a:rPr lang="es-ES" sz="7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s-ES" sz="700" b="1" dirty="0">
                <a:solidFill>
                  <a:schemeClr val="bg1"/>
                </a:solidFill>
                <a:latin typeface="Tahoma" pitchFamily="34" charset="0"/>
              </a:rPr>
              <a:t>haluros de</a:t>
            </a:r>
            <a:br>
              <a:rPr lang="es-ES" sz="7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s-ES" sz="700" b="1" dirty="0">
                <a:solidFill>
                  <a:schemeClr val="bg1"/>
                </a:solidFill>
                <a:latin typeface="Tahoma" pitchFamily="34" charset="0"/>
              </a:rPr>
              <a:t>hidrógeno</a:t>
            </a:r>
          </a:p>
        </p:txBody>
      </p:sp>
      <p:sp>
        <p:nvSpPr>
          <p:cNvPr id="186398" name="Text Box 30"/>
          <p:cNvSpPr txBox="1">
            <a:spLocks noChangeArrowheads="1"/>
          </p:cNvSpPr>
          <p:nvPr/>
        </p:nvSpPr>
        <p:spPr bwMode="auto">
          <a:xfrm>
            <a:off x="2357438" y="727751"/>
            <a:ext cx="4716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_tradnl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COMPUESTOS BINARIOS</a:t>
            </a:r>
            <a:endParaRPr lang="es-ES" sz="2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5496" y="4518502"/>
            <a:ext cx="1296144" cy="1008112"/>
          </a:xfrm>
          <a:prstGeom prst="rect">
            <a:avLst/>
          </a:prstGeom>
          <a:solidFill>
            <a:srgbClr val="FF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chemeClr val="tx1"/>
                </a:solidFill>
              </a:rPr>
              <a:t>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solidFill>
                  <a:schemeClr val="tx1"/>
                </a:solidFill>
              </a:rPr>
              <a:t>Óxido metálico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solidFill>
                  <a:schemeClr val="tx1"/>
                </a:solidFill>
              </a:rPr>
              <a:t>Óxido básico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059832" y="4518502"/>
            <a:ext cx="1216472" cy="10081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ES" sz="3600" dirty="0">
                <a:solidFill>
                  <a:schemeClr val="tx1"/>
                </a:solidFill>
              </a:rPr>
              <a:t>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Hidruro  metálico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403648" y="4518502"/>
            <a:ext cx="1584176" cy="1008112"/>
          </a:xfrm>
          <a:prstGeom prst="rect">
            <a:avLst/>
          </a:prstGeom>
          <a:solidFill>
            <a:srgbClr val="FF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chemeClr val="accent1"/>
                </a:solidFill>
              </a:rPr>
              <a:t>X</a:t>
            </a:r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chemeClr val="accent1"/>
                </a:solidFill>
              </a:rPr>
              <a:t>Óxido No metálico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chemeClr val="accent1"/>
                </a:solidFill>
              </a:rPr>
              <a:t>Óxido ácido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4355976" y="4518502"/>
            <a:ext cx="1080120" cy="100811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chemeClr val="accent1"/>
                </a:solidFill>
              </a:rPr>
              <a:t>X</a:t>
            </a:r>
            <a:r>
              <a:rPr lang="es-ES" sz="3600" dirty="0">
                <a:solidFill>
                  <a:schemeClr val="tx1"/>
                </a:solidFill>
              </a:rPr>
              <a:t>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 smtClean="0">
                <a:solidFill>
                  <a:schemeClr val="accent1"/>
                </a:solidFill>
              </a:rPr>
              <a:t>Hidruro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 smtClean="0">
                <a:solidFill>
                  <a:schemeClr val="accent1"/>
                </a:solidFill>
              </a:rPr>
              <a:t>No </a:t>
            </a:r>
            <a:r>
              <a:rPr lang="es-ES" sz="1050" b="1" dirty="0">
                <a:solidFill>
                  <a:schemeClr val="accent1"/>
                </a:solidFill>
              </a:rPr>
              <a:t>metálico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5508104" y="4518502"/>
            <a:ext cx="1152128" cy="100811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chemeClr val="tx1"/>
                </a:solidFill>
              </a:rPr>
              <a:t>H</a:t>
            </a:r>
            <a:r>
              <a:rPr lang="es-ES" sz="3600" dirty="0">
                <a:solidFill>
                  <a:srgbClr val="FF0000"/>
                </a:solidFill>
              </a:rPr>
              <a:t>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rgbClr val="FF0000"/>
                </a:solidFill>
              </a:rPr>
              <a:t>Hidrácido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45" name="44 Conector recto"/>
          <p:cNvCxnSpPr>
            <a:stCxn id="186385" idx="2"/>
            <a:endCxn id="30" idx="0"/>
          </p:cNvCxnSpPr>
          <p:nvPr/>
        </p:nvCxnSpPr>
        <p:spPr>
          <a:xfrm flipH="1">
            <a:off x="683568" y="4054655"/>
            <a:ext cx="896045" cy="463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>
            <a:stCxn id="186385" idx="2"/>
            <a:endCxn id="32" idx="0"/>
          </p:cNvCxnSpPr>
          <p:nvPr/>
        </p:nvCxnSpPr>
        <p:spPr>
          <a:xfrm>
            <a:off x="1579613" y="4054655"/>
            <a:ext cx="616123" cy="463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>
            <a:stCxn id="186387" idx="2"/>
            <a:endCxn id="31" idx="0"/>
          </p:cNvCxnSpPr>
          <p:nvPr/>
        </p:nvCxnSpPr>
        <p:spPr>
          <a:xfrm flipH="1">
            <a:off x="3668068" y="4067851"/>
            <a:ext cx="1223913" cy="450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>
            <a:stCxn id="186387" idx="2"/>
            <a:endCxn id="33" idx="0"/>
          </p:cNvCxnSpPr>
          <p:nvPr/>
        </p:nvCxnSpPr>
        <p:spPr>
          <a:xfrm>
            <a:off x="4891981" y="4067851"/>
            <a:ext cx="4055" cy="450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186387" idx="2"/>
            <a:endCxn id="34" idx="0"/>
          </p:cNvCxnSpPr>
          <p:nvPr/>
        </p:nvCxnSpPr>
        <p:spPr>
          <a:xfrm>
            <a:off x="4891981" y="4067851"/>
            <a:ext cx="1192187" cy="450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Rectángulo"/>
          <p:cNvSpPr/>
          <p:nvPr/>
        </p:nvSpPr>
        <p:spPr>
          <a:xfrm>
            <a:off x="6732240" y="4518502"/>
            <a:ext cx="1152128" cy="1008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ES" sz="3600" dirty="0">
                <a:solidFill>
                  <a:schemeClr val="accent1"/>
                </a:solidFill>
              </a:rPr>
              <a:t>X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neutra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7956376" y="4518502"/>
            <a:ext cx="1115616" cy="1008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chemeClr val="accent1"/>
                </a:solidFill>
              </a:rPr>
              <a:t>X</a:t>
            </a:r>
            <a:r>
              <a:rPr lang="es-ES" sz="3600" dirty="0" smtClean="0">
                <a:solidFill>
                  <a:schemeClr val="accent1"/>
                </a:solidFill>
              </a:rPr>
              <a:t>X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 smtClean="0">
                <a:solidFill>
                  <a:schemeClr val="accent1"/>
                </a:solidFill>
              </a:rPr>
              <a:t>Sal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 smtClean="0">
                <a:solidFill>
                  <a:schemeClr val="accent1"/>
                </a:solidFill>
              </a:rPr>
              <a:t>volátil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28715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2508787" cy="188159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/>
          <p:cNvSpPr>
            <a:spLocks noChangeArrowheads="1"/>
          </p:cNvSpPr>
          <p:nvPr/>
        </p:nvSpPr>
        <p:spPr bwMode="auto">
          <a:xfrm>
            <a:off x="185738" y="116632"/>
            <a:ext cx="3743325" cy="3929063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3200">
                <a:solidFill>
                  <a:schemeClr val="tx1"/>
                </a:solidFill>
                <a:latin typeface="Arial" charset="0"/>
              </a:rPr>
              <a:t>Elemento </a:t>
            </a:r>
          </a:p>
          <a:p>
            <a:pPr algn="ctr" eaLnBrk="1" hangingPunct="1"/>
            <a:r>
              <a:rPr lang="es-ES" sz="3200">
                <a:solidFill>
                  <a:schemeClr val="tx1"/>
                </a:solidFill>
                <a:latin typeface="Arial" charset="0"/>
              </a:rPr>
              <a:t>del sistema </a:t>
            </a:r>
          </a:p>
          <a:p>
            <a:pPr algn="ctr" eaLnBrk="1" hangingPunct="1"/>
            <a:r>
              <a:rPr lang="es-ES" sz="3200">
                <a:solidFill>
                  <a:schemeClr val="tx1"/>
                </a:solidFill>
                <a:latin typeface="Arial" charset="0"/>
              </a:rPr>
              <a:t>periódico</a:t>
            </a:r>
          </a:p>
        </p:txBody>
      </p:sp>
      <p:sp>
        <p:nvSpPr>
          <p:cNvPr id="175107" name="AutoShape 3"/>
          <p:cNvSpPr>
            <a:spLocks noChangeArrowheads="1"/>
          </p:cNvSpPr>
          <p:nvPr/>
        </p:nvSpPr>
        <p:spPr bwMode="auto">
          <a:xfrm>
            <a:off x="4572000" y="1253282"/>
            <a:ext cx="1927225" cy="15779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4000">
                <a:solidFill>
                  <a:schemeClr val="tx1"/>
                </a:solidFill>
                <a:latin typeface="Arial" charset="0"/>
              </a:rPr>
              <a:t>oxígeno</a:t>
            </a:r>
          </a:p>
        </p:txBody>
      </p:sp>
      <p:sp>
        <p:nvSpPr>
          <p:cNvPr id="175108" name="AutoShape 4"/>
          <p:cNvSpPr>
            <a:spLocks noChangeArrowheads="1"/>
          </p:cNvSpPr>
          <p:nvPr/>
        </p:nvSpPr>
        <p:spPr bwMode="auto">
          <a:xfrm>
            <a:off x="7019925" y="1110407"/>
            <a:ext cx="1695450" cy="172085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4400">
                <a:solidFill>
                  <a:schemeClr val="tx1"/>
                </a:solidFill>
                <a:latin typeface="Arial" charset="0"/>
              </a:rPr>
              <a:t>óxido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3786188" y="1473945"/>
            <a:ext cx="7921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6600">
                <a:latin typeface="Arial" charset="0"/>
              </a:rPr>
              <a:t>+</a:t>
            </a: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6286500" y="1473945"/>
            <a:ext cx="7921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6600" dirty="0">
                <a:latin typeface="Arial" charset="0"/>
              </a:rPr>
              <a:t>=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6362417" y="3869172"/>
            <a:ext cx="1737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7200" dirty="0" smtClean="0">
                <a:solidFill>
                  <a:srgbClr val="000066"/>
                </a:solidFill>
              </a:rPr>
              <a:t>MO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619737" y="3861048"/>
            <a:ext cx="10005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7200" dirty="0" smtClean="0">
                <a:solidFill>
                  <a:srgbClr val="000066"/>
                </a:solidFill>
              </a:rPr>
              <a:t>M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130842" y="3940610"/>
            <a:ext cx="11977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7200" dirty="0">
                <a:solidFill>
                  <a:srgbClr val="000066"/>
                </a:solidFill>
              </a:rPr>
              <a:t>O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48981" y="4064521"/>
            <a:ext cx="7921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6600" dirty="0">
                <a:latin typeface="Arial" charset="0"/>
              </a:rPr>
              <a:t>+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188633" y="3933056"/>
            <a:ext cx="7921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6600" dirty="0">
                <a:latin typeface="Arial" charset="0"/>
              </a:rPr>
              <a:t>=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509828" y="5087429"/>
            <a:ext cx="15904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7200" dirty="0" smtClean="0">
                <a:solidFill>
                  <a:srgbClr val="000066"/>
                </a:solidFill>
              </a:rPr>
              <a:t>XO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767148" y="5079305"/>
            <a:ext cx="8531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7200" dirty="0" smtClean="0">
                <a:solidFill>
                  <a:srgbClr val="000066"/>
                </a:solidFill>
              </a:rPr>
              <a:t>X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130777" y="5158867"/>
            <a:ext cx="11977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7200" dirty="0">
                <a:solidFill>
                  <a:srgbClr val="000066"/>
                </a:solidFill>
              </a:rPr>
              <a:t>O 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48916" y="5282778"/>
            <a:ext cx="7921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6600" dirty="0">
                <a:latin typeface="Arial" charset="0"/>
              </a:rPr>
              <a:t>+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188568" y="5151313"/>
            <a:ext cx="7921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6600" dirty="0">
                <a:latin typeface="Arial" charset="0"/>
              </a:rPr>
              <a:t>=</a:t>
            </a:r>
          </a:p>
        </p:txBody>
      </p:sp>
    </p:spTree>
  </p:cSld>
  <p:clrMapOvr>
    <a:masterClrMapping/>
  </p:clrMapOvr>
  <p:transition advTm="1400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57188" y="3529013"/>
            <a:ext cx="8205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Char char="•"/>
              <a:defRPr/>
            </a:pPr>
            <a:r>
              <a:rPr lang="es-ES" sz="20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2000" b="1" i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Óxido básico </a:t>
            </a:r>
            <a:r>
              <a:rPr lang="es-ES" sz="2000" b="1" dirty="0">
                <a:solidFill>
                  <a:srgbClr val="FF3300"/>
                </a:solidFill>
                <a:latin typeface="Tahoma" pitchFamily="34" charset="0"/>
              </a:rPr>
              <a:t>: es la combinación del </a:t>
            </a:r>
            <a:r>
              <a:rPr lang="es-ES" sz="2000" b="1" u="sng" dirty="0">
                <a:solidFill>
                  <a:schemeClr val="folHlink"/>
                </a:solidFill>
                <a:latin typeface="Tahoma" pitchFamily="34" charset="0"/>
              </a:rPr>
              <a:t>oxígeno</a:t>
            </a:r>
            <a:r>
              <a:rPr lang="es-ES" sz="2000" b="1" dirty="0">
                <a:solidFill>
                  <a:srgbClr val="FF3300"/>
                </a:solidFill>
                <a:latin typeface="Tahoma" pitchFamily="34" charset="0"/>
              </a:rPr>
              <a:t> con un </a:t>
            </a:r>
            <a:r>
              <a:rPr lang="es-ES" sz="2000" b="1" u="sng" dirty="0">
                <a:solidFill>
                  <a:srgbClr val="3333FF"/>
                </a:solidFill>
                <a:latin typeface="Tahoma" pitchFamily="34" charset="0"/>
              </a:rPr>
              <a:t>metal</a:t>
            </a:r>
            <a:r>
              <a:rPr lang="es-ES" sz="2000" b="1" dirty="0">
                <a:solidFill>
                  <a:srgbClr val="FF0000"/>
                </a:solidFill>
                <a:latin typeface="Tahoma" pitchFamily="34" charset="0"/>
              </a:rPr>
              <a:t>.</a:t>
            </a:r>
            <a:endParaRPr lang="es-ES_tradnl" sz="2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187454" name="Group 62"/>
          <p:cNvGraphicFramePr>
            <a:graphicFrameLocks noGrp="1"/>
          </p:cNvGraphicFramePr>
          <p:nvPr/>
        </p:nvGraphicFramePr>
        <p:xfrm>
          <a:off x="152400" y="4357688"/>
          <a:ext cx="8491567" cy="2194560"/>
        </p:xfrm>
        <a:graphic>
          <a:graphicData uri="http://schemas.openxmlformats.org/drawingml/2006/table">
            <a:tbl>
              <a:tblPr/>
              <a:tblGrid>
                <a:gridCol w="1329076"/>
                <a:gridCol w="2263510"/>
                <a:gridCol w="2399594"/>
                <a:gridCol w="249938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Compuesto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Sistemática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Stock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Tradicional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391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Fe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monóxido de hierro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óxido de hierro (II)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óxido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ferr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Fe</a:t>
                      </a:r>
                      <a:r>
                        <a:rPr kumimoji="0" lang="es-E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s-E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trióxido de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dihierro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óxido de hierro (III)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óxido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férrico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Li</a:t>
                      </a:r>
                      <a:r>
                        <a:rPr kumimoji="0" lang="es-E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óxido de dilitio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óxido de litio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óxido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lít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ico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o de litio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7434" name="Text Box 42"/>
          <p:cNvSpPr txBox="1">
            <a:spLocks noChangeArrowheads="1"/>
          </p:cNvSpPr>
          <p:nvPr/>
        </p:nvSpPr>
        <p:spPr bwMode="auto">
          <a:xfrm>
            <a:off x="228600" y="304800"/>
            <a:ext cx="7345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s-ES_tradnl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COMPUESTOS BINARIOS : ÓXIDOS</a:t>
            </a:r>
            <a:endParaRPr lang="es-ES" sz="2400" b="1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000125" y="928688"/>
            <a:ext cx="6143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s-ES" sz="2400" b="1">
                <a:solidFill>
                  <a:srgbClr val="FF3300"/>
                </a:solidFill>
                <a:latin typeface="Tahoma" pitchFamily="34" charset="0"/>
              </a:rPr>
              <a:t>Son combinaciones del </a:t>
            </a:r>
            <a:r>
              <a:rPr lang="es-ES" sz="2400" b="1" u="sng">
                <a:solidFill>
                  <a:srgbClr val="FF3300"/>
                </a:solidFill>
                <a:latin typeface="Tahoma" pitchFamily="34" charset="0"/>
              </a:rPr>
              <a:t>oxígeno</a:t>
            </a:r>
            <a:r>
              <a:rPr lang="es-ES" sz="2400" b="1">
                <a:solidFill>
                  <a:srgbClr val="FF3300"/>
                </a:solidFill>
                <a:latin typeface="Tahoma" pitchFamily="34" charset="0"/>
              </a:rPr>
              <a:t> con </a:t>
            </a:r>
            <a:r>
              <a:rPr lang="es-ES" sz="2400" b="1" u="sng">
                <a:solidFill>
                  <a:srgbClr val="FF3300"/>
                </a:solidFill>
                <a:latin typeface="Tahoma" pitchFamily="34" charset="0"/>
              </a:rPr>
              <a:t>cualquier elemento químico</a:t>
            </a:r>
            <a:endParaRPr lang="es-ES" sz="2400" b="1" u="sng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1026" name="Object 46"/>
          <p:cNvGraphicFramePr>
            <a:graphicFrameLocks noChangeAspect="1"/>
          </p:cNvGraphicFramePr>
          <p:nvPr/>
        </p:nvGraphicFramePr>
        <p:xfrm>
          <a:off x="7543800" y="1447800"/>
          <a:ext cx="541338" cy="609600"/>
        </p:xfrm>
        <a:graphic>
          <a:graphicData uri="http://schemas.openxmlformats.org/presentationml/2006/ole">
            <p:oleObj spid="_x0000_s1026" name="Image" r:id="rId3" imgW="406063" imgH="456821" progId="">
              <p:embed/>
            </p:oleObj>
          </a:graphicData>
        </a:graphic>
      </p:graphicFrame>
      <p:graphicFrame>
        <p:nvGraphicFramePr>
          <p:cNvPr id="1027" name="Object 48"/>
          <p:cNvGraphicFramePr>
            <a:graphicFrameLocks noChangeAspect="1"/>
          </p:cNvGraphicFramePr>
          <p:nvPr/>
        </p:nvGraphicFramePr>
        <p:xfrm>
          <a:off x="3733800" y="2438400"/>
          <a:ext cx="533400" cy="609600"/>
        </p:xfrm>
        <a:graphic>
          <a:graphicData uri="http://schemas.openxmlformats.org/presentationml/2006/ole">
            <p:oleObj spid="_x0000_s1027" name="Image" r:id="rId4" imgW="393512" imgH="520635" progId="">
              <p:embed/>
            </p:oleObj>
          </a:graphicData>
        </a:graphic>
      </p:graphicFrame>
      <p:graphicFrame>
        <p:nvGraphicFramePr>
          <p:cNvPr id="1028" name="Object 49"/>
          <p:cNvGraphicFramePr>
            <a:graphicFrameLocks noChangeAspect="1"/>
          </p:cNvGraphicFramePr>
          <p:nvPr/>
        </p:nvGraphicFramePr>
        <p:xfrm>
          <a:off x="357188" y="1428750"/>
          <a:ext cx="493712" cy="609600"/>
        </p:xfrm>
        <a:graphic>
          <a:graphicData uri="http://schemas.openxmlformats.org/presentationml/2006/ole">
            <p:oleObj spid="_x0000_s1028" name="Image" r:id="rId5" imgW="380818" imgH="469841" progId="">
              <p:embed/>
            </p:oleObj>
          </a:graphicData>
        </a:graphic>
      </p:graphicFrame>
      <p:sp>
        <p:nvSpPr>
          <p:cNvPr id="1059" name="Text Box 50"/>
          <p:cNvSpPr txBox="1">
            <a:spLocks noChangeArrowheads="1"/>
          </p:cNvSpPr>
          <p:nvPr/>
        </p:nvSpPr>
        <p:spPr bwMode="auto">
          <a:xfrm>
            <a:off x="357188" y="107156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es-ES"/>
          </a:p>
        </p:txBody>
      </p:sp>
      <p:sp>
        <p:nvSpPr>
          <p:cNvPr id="1060" name="Text Box 51"/>
          <p:cNvSpPr txBox="1">
            <a:spLocks noChangeArrowheads="1"/>
          </p:cNvSpPr>
          <p:nvPr/>
        </p:nvSpPr>
        <p:spPr bwMode="auto">
          <a:xfrm>
            <a:off x="3505200" y="1981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PT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+2, +3</a:t>
            </a:r>
            <a:endParaRPr lang="es-ES"/>
          </a:p>
        </p:txBody>
      </p:sp>
      <p:sp>
        <p:nvSpPr>
          <p:cNvPr id="1061" name="Text Box 52"/>
          <p:cNvSpPr txBox="1">
            <a:spLocks noChangeArrowheads="1"/>
          </p:cNvSpPr>
          <p:nvPr/>
        </p:nvSpPr>
        <p:spPr bwMode="auto">
          <a:xfrm>
            <a:off x="7543800" y="106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ES_tradnl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1062" name="Oval 53"/>
          <p:cNvSpPr>
            <a:spLocks noChangeArrowheads="1"/>
          </p:cNvSpPr>
          <p:nvPr/>
        </p:nvSpPr>
        <p:spPr bwMode="auto">
          <a:xfrm>
            <a:off x="142875" y="1071563"/>
            <a:ext cx="914400" cy="1295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1063" name="Oval 54"/>
          <p:cNvSpPr>
            <a:spLocks noChangeArrowheads="1"/>
          </p:cNvSpPr>
          <p:nvPr/>
        </p:nvSpPr>
        <p:spPr bwMode="auto">
          <a:xfrm>
            <a:off x="3429000" y="1905000"/>
            <a:ext cx="1066800" cy="1295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1064" name="Oval 55"/>
          <p:cNvSpPr>
            <a:spLocks noChangeArrowheads="1"/>
          </p:cNvSpPr>
          <p:nvPr/>
        </p:nvSpPr>
        <p:spPr bwMode="auto">
          <a:xfrm>
            <a:off x="7315200" y="1066800"/>
            <a:ext cx="914400" cy="1295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755576" y="3180705"/>
            <a:ext cx="1728192" cy="968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Óxido metálico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Óxido básico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utoUpdateAnimBg="0"/>
      <p:bldP spid="187395" grpId="0" autoUpdateAnimBg="0"/>
      <p:bldP spid="15" grpId="0" uiExpan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228600" y="142875"/>
            <a:ext cx="7345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_tradnl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COMPUESTOS BINARIOS: ÓXIDOS</a:t>
            </a:r>
            <a:endParaRPr lang="es-ES" sz="2400" b="1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214313" y="1143000"/>
            <a:ext cx="5707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87525" indent="-1787525" algn="l" eaLnBrk="1" hangingPunct="1">
              <a:spcBef>
                <a:spcPct val="0"/>
              </a:spcBef>
              <a:defRPr/>
            </a:pPr>
            <a:r>
              <a:rPr lang="es-ES" sz="1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2000" b="1" i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Óxido ácido </a:t>
            </a:r>
            <a:r>
              <a:rPr lang="es-ES" sz="2000" b="1" dirty="0">
                <a:solidFill>
                  <a:srgbClr val="FF3300"/>
                </a:solidFill>
                <a:latin typeface="Tahoma" pitchFamily="34" charset="0"/>
              </a:rPr>
              <a:t>: es la combinación del </a:t>
            </a:r>
            <a:r>
              <a:rPr lang="es-ES" sz="2000" b="1" u="sng" dirty="0">
                <a:solidFill>
                  <a:schemeClr val="folHlink"/>
                </a:solidFill>
                <a:latin typeface="Tahoma" pitchFamily="34" charset="0"/>
              </a:rPr>
              <a:t>oxígeno</a:t>
            </a:r>
            <a:r>
              <a:rPr lang="es-ES" sz="2000" b="1" dirty="0">
                <a:solidFill>
                  <a:srgbClr val="FF3300"/>
                </a:solidFill>
                <a:latin typeface="Tahoma" pitchFamily="34" charset="0"/>
              </a:rPr>
              <a:t> con un </a:t>
            </a:r>
            <a:r>
              <a:rPr lang="es-ES" sz="2000" b="1" u="sng" dirty="0">
                <a:solidFill>
                  <a:srgbClr val="3333FF"/>
                </a:solidFill>
                <a:latin typeface="Tahoma" pitchFamily="34" charset="0"/>
              </a:rPr>
              <a:t>no metal</a:t>
            </a:r>
            <a:r>
              <a:rPr lang="es-ES" sz="2000" b="1" dirty="0">
                <a:solidFill>
                  <a:srgbClr val="FF0000"/>
                </a:solidFill>
                <a:latin typeface="Tahoma" pitchFamily="34" charset="0"/>
              </a:rPr>
              <a:t>. </a:t>
            </a:r>
            <a:endParaRPr lang="es-ES" sz="2000" b="1" dirty="0">
              <a:solidFill>
                <a:srgbClr val="3333FF"/>
              </a:solidFill>
              <a:latin typeface="Tahoma" pitchFamily="34" charset="0"/>
            </a:endParaRPr>
          </a:p>
        </p:txBody>
      </p:sp>
      <p:graphicFrame>
        <p:nvGraphicFramePr>
          <p:cNvPr id="188501" name="Group 85"/>
          <p:cNvGraphicFramePr>
            <a:graphicFrameLocks noGrp="1"/>
          </p:cNvGraphicFramePr>
          <p:nvPr/>
        </p:nvGraphicFramePr>
        <p:xfrm>
          <a:off x="214313" y="2600325"/>
          <a:ext cx="8358246" cy="3840480"/>
        </p:xfrm>
        <a:graphic>
          <a:graphicData uri="http://schemas.openxmlformats.org/drawingml/2006/table">
            <a:tbl>
              <a:tblPr/>
              <a:tblGrid>
                <a:gridCol w="1357322"/>
                <a:gridCol w="2055629"/>
                <a:gridCol w="2336245"/>
                <a:gridCol w="26090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Compuesto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Sistemática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Stock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Tradicional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SO</a:t>
                      </a:r>
                      <a:endParaRPr kumimoji="0" lang="es-ES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monóxido de azufre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óxido de azufre (II)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Anhídrido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hipo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sulfur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SO</a:t>
                      </a:r>
                      <a:r>
                        <a:rPr kumimoji="0" lang="es-E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dióxido de azufre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óxido de azufre (IV)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Anhídrido 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sulfur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SO</a:t>
                      </a:r>
                      <a:r>
                        <a:rPr kumimoji="0" lang="es-E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trióxido de azufre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óxido de azufre (VI)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Anhídrido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sulfúr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monóxido de carbono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óxido de carbono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(II)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Anhídrido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carbon</a:t>
                      </a: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oso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CO</a:t>
                      </a:r>
                      <a:r>
                        <a:rPr kumimoji="0" lang="es-E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dióxido de carbono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óxido de carbono 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Anhídrido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carbón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0" name="Object 49"/>
          <p:cNvGraphicFramePr>
            <a:graphicFrameLocks noChangeAspect="1"/>
          </p:cNvGraphicFramePr>
          <p:nvPr/>
        </p:nvGraphicFramePr>
        <p:xfrm>
          <a:off x="7572375" y="428625"/>
          <a:ext cx="541338" cy="609600"/>
        </p:xfrm>
        <a:graphic>
          <a:graphicData uri="http://schemas.openxmlformats.org/presentationml/2006/ole">
            <p:oleObj spid="_x0000_s2050" name="Image" r:id="rId3" imgW="406063" imgH="456821" progId="">
              <p:embed/>
            </p:oleObj>
          </a:graphicData>
        </a:graphic>
      </p:graphicFrame>
      <p:sp>
        <p:nvSpPr>
          <p:cNvPr id="2092" name="Text Box 50"/>
          <p:cNvSpPr txBox="1">
            <a:spLocks noChangeArrowheads="1"/>
          </p:cNvSpPr>
          <p:nvPr/>
        </p:nvSpPr>
        <p:spPr bwMode="auto">
          <a:xfrm>
            <a:off x="7610475" y="14287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s-ES"/>
          </a:p>
        </p:txBody>
      </p:sp>
      <p:graphicFrame>
        <p:nvGraphicFramePr>
          <p:cNvPr id="2051" name="Object 51"/>
          <p:cNvGraphicFramePr>
            <a:graphicFrameLocks noChangeAspect="1"/>
          </p:cNvGraphicFramePr>
          <p:nvPr/>
        </p:nvGraphicFramePr>
        <p:xfrm>
          <a:off x="7681913" y="1512888"/>
          <a:ext cx="533400" cy="558800"/>
        </p:xfrm>
        <a:graphic>
          <a:graphicData uri="http://schemas.openxmlformats.org/presentationml/2006/ole">
            <p:oleObj spid="_x0000_s2051" name="Image" r:id="rId4" imgW="393512" imgH="482370" progId="">
              <p:embed/>
            </p:oleObj>
          </a:graphicData>
        </a:graphic>
      </p:graphicFrame>
      <p:graphicFrame>
        <p:nvGraphicFramePr>
          <p:cNvPr id="2052" name="Object 52"/>
          <p:cNvGraphicFramePr>
            <a:graphicFrameLocks noChangeAspect="1"/>
          </p:cNvGraphicFramePr>
          <p:nvPr/>
        </p:nvGraphicFramePr>
        <p:xfrm>
          <a:off x="6629400" y="785813"/>
          <a:ext cx="533400" cy="609600"/>
        </p:xfrm>
        <a:graphic>
          <a:graphicData uri="http://schemas.openxmlformats.org/presentationml/2006/ole">
            <p:oleObj spid="_x0000_s2052" name="Image" r:id="rId5" imgW="419048" imgH="456821" progId="">
              <p:embed/>
            </p:oleObj>
          </a:graphicData>
        </a:graphic>
      </p:graphicFrame>
      <p:sp>
        <p:nvSpPr>
          <p:cNvPr id="2093" name="Text Box 53"/>
          <p:cNvSpPr txBox="1">
            <a:spLocks noChangeArrowheads="1"/>
          </p:cNvSpPr>
          <p:nvPr/>
        </p:nvSpPr>
        <p:spPr bwMode="auto">
          <a:xfrm>
            <a:off x="6453188" y="142875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+2,+4</a:t>
            </a:r>
            <a:endParaRPr lang="es-ES" sz="1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4" name="Text Box 54"/>
          <p:cNvSpPr txBox="1">
            <a:spLocks noChangeArrowheads="1"/>
          </p:cNvSpPr>
          <p:nvPr/>
        </p:nvSpPr>
        <p:spPr bwMode="auto">
          <a:xfrm>
            <a:off x="7210425" y="199072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+2,+4,+6</a:t>
            </a:r>
            <a:endParaRPr lang="es-ES" sz="1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5" name="Oval 65"/>
          <p:cNvSpPr>
            <a:spLocks noChangeArrowheads="1"/>
          </p:cNvSpPr>
          <p:nvPr/>
        </p:nvSpPr>
        <p:spPr bwMode="auto">
          <a:xfrm>
            <a:off x="6324600" y="642938"/>
            <a:ext cx="1066800" cy="1295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2096" name="Oval 66"/>
          <p:cNvSpPr>
            <a:spLocks noChangeArrowheads="1"/>
          </p:cNvSpPr>
          <p:nvPr/>
        </p:nvSpPr>
        <p:spPr bwMode="auto">
          <a:xfrm>
            <a:off x="7429500" y="214313"/>
            <a:ext cx="762000" cy="1066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2097" name="Oval 67"/>
          <p:cNvSpPr>
            <a:spLocks noChangeArrowheads="1"/>
          </p:cNvSpPr>
          <p:nvPr/>
        </p:nvSpPr>
        <p:spPr bwMode="auto">
          <a:xfrm>
            <a:off x="7439025" y="1438275"/>
            <a:ext cx="990600" cy="9906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251520" y="980728"/>
            <a:ext cx="1656184" cy="968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s-E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chemeClr val="accent1">
                    <a:lumMod val="75000"/>
                  </a:schemeClr>
                </a:solidFill>
              </a:rPr>
              <a:t>Óxido No metálico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chemeClr val="accent1">
                    <a:lumMod val="75000"/>
                  </a:schemeClr>
                </a:solidFill>
              </a:rPr>
              <a:t>Óxido ácido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941388" y="1809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_tradnl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COMPUESTOS BINARIOS HIDRUROS</a:t>
            </a:r>
            <a:endParaRPr lang="es-ES" sz="2400" b="1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9512" name="Group 72"/>
          <p:cNvGraphicFramePr>
            <a:graphicFrameLocks noGrp="1"/>
          </p:cNvGraphicFramePr>
          <p:nvPr/>
        </p:nvGraphicFramePr>
        <p:xfrm>
          <a:off x="900113" y="3789363"/>
          <a:ext cx="8001000" cy="2819402"/>
        </p:xfrm>
        <a:graphic>
          <a:graphicData uri="http://schemas.openxmlformats.org/drawingml/2006/table">
            <a:tbl>
              <a:tblPr/>
              <a:tblGrid>
                <a:gridCol w="1260475"/>
                <a:gridCol w="2295525"/>
                <a:gridCol w="2295525"/>
                <a:gridCol w="2149475"/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Compuesto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Sistemática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Stock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Tradicional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Ca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hidruro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 calcio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hidruro de calcio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hidruro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cálc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Li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hidruro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litio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hidruro de litio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hidruro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lít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Fe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tri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hidruro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hierro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hidruro de hierro (III)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hidruro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férr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Sr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hidruro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estroncio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hidruro de estroncio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hidruro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estroncio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9475" name="Text Box 35"/>
          <p:cNvSpPr txBox="1">
            <a:spLocks noChangeArrowheads="1"/>
          </p:cNvSpPr>
          <p:nvPr/>
        </p:nvSpPr>
        <p:spPr bwMode="auto">
          <a:xfrm>
            <a:off x="857250" y="1000125"/>
            <a:ext cx="7866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s-ES" sz="1800" b="1">
                <a:solidFill>
                  <a:srgbClr val="C00000"/>
                </a:solidFill>
                <a:latin typeface="Tahoma" pitchFamily="34" charset="0"/>
              </a:rPr>
              <a:t>Son combinaciones del hidrógeno con cualquier elemento químico</a:t>
            </a:r>
          </a:p>
        </p:txBody>
      </p:sp>
      <p:sp>
        <p:nvSpPr>
          <p:cNvPr id="189476" name="Text Box 36"/>
          <p:cNvSpPr txBox="1">
            <a:spLocks noChangeArrowheads="1"/>
          </p:cNvSpPr>
          <p:nvPr/>
        </p:nvSpPr>
        <p:spPr bwMode="auto">
          <a:xfrm>
            <a:off x="990600" y="1524000"/>
            <a:ext cx="7081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416175" indent="-2416175" algn="l" eaLnBrk="1" hangingPunct="1">
              <a:spcBef>
                <a:spcPct val="0"/>
              </a:spcBef>
              <a:defRPr/>
            </a:pPr>
            <a:r>
              <a:rPr lang="es-ES" sz="1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1800" b="1" i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Hidruros metálicos</a:t>
            </a:r>
            <a:r>
              <a:rPr lang="es-ES" sz="1800" b="1" i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  </a:t>
            </a:r>
            <a:r>
              <a:rPr lang="es-ES" sz="1800" b="1" dirty="0" smtClean="0">
                <a:solidFill>
                  <a:srgbClr val="C00000"/>
                </a:solidFill>
                <a:latin typeface="Tahoma" pitchFamily="34" charset="0"/>
              </a:rPr>
              <a:t>es </a:t>
            </a:r>
            <a:r>
              <a:rPr lang="es-ES" sz="1800" b="1" dirty="0">
                <a:solidFill>
                  <a:srgbClr val="C00000"/>
                </a:solidFill>
                <a:latin typeface="Tahoma" pitchFamily="34" charset="0"/>
              </a:rPr>
              <a:t>la combinación del </a:t>
            </a:r>
            <a:r>
              <a:rPr lang="es-ES" sz="1800" b="1" u="sng" dirty="0">
                <a:solidFill>
                  <a:srgbClr val="FF0000"/>
                </a:solidFill>
                <a:latin typeface="Tahoma" pitchFamily="34" charset="0"/>
              </a:rPr>
              <a:t>hidrógeno</a:t>
            </a:r>
            <a:r>
              <a:rPr lang="es-ES" sz="1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1800" b="1" dirty="0">
                <a:solidFill>
                  <a:srgbClr val="C00000"/>
                </a:solidFill>
                <a:latin typeface="Tahoma" pitchFamily="34" charset="0"/>
              </a:rPr>
              <a:t>(-1) con un </a:t>
            </a:r>
            <a:r>
              <a:rPr lang="es-ES" sz="1800" b="1" u="sng" dirty="0">
                <a:solidFill>
                  <a:srgbClr val="3333FF"/>
                </a:solidFill>
                <a:latin typeface="Tahoma" pitchFamily="34" charset="0"/>
              </a:rPr>
              <a:t>metal</a:t>
            </a:r>
            <a:r>
              <a:rPr lang="es-ES" sz="1800" b="1" dirty="0">
                <a:solidFill>
                  <a:srgbClr val="FF0000"/>
                </a:solidFill>
                <a:latin typeface="Tahoma" pitchFamily="34" charset="0"/>
              </a:rPr>
              <a:t>. </a:t>
            </a:r>
            <a:endParaRPr lang="es-ES" sz="1800" b="1" dirty="0">
              <a:solidFill>
                <a:srgbClr val="3333FF"/>
              </a:solidFill>
              <a:latin typeface="Tahoma" pitchFamily="34" charset="0"/>
            </a:endParaRPr>
          </a:p>
        </p:txBody>
      </p:sp>
      <p:graphicFrame>
        <p:nvGraphicFramePr>
          <p:cNvPr id="3074" name="Object 73"/>
          <p:cNvGraphicFramePr>
            <a:graphicFrameLocks noChangeAspect="1"/>
          </p:cNvGraphicFramePr>
          <p:nvPr/>
        </p:nvGraphicFramePr>
        <p:xfrm>
          <a:off x="609600" y="3048000"/>
          <a:ext cx="533400" cy="533400"/>
        </p:xfrm>
        <a:graphic>
          <a:graphicData uri="http://schemas.openxmlformats.org/presentationml/2006/ole">
            <p:oleObj spid="_x0000_s3074" name="Image" r:id="rId3" imgW="406063" imgH="444288" progId="">
              <p:embed/>
            </p:oleObj>
          </a:graphicData>
        </a:graphic>
      </p:graphicFrame>
      <p:graphicFrame>
        <p:nvGraphicFramePr>
          <p:cNvPr id="3075" name="Object 74"/>
          <p:cNvGraphicFramePr>
            <a:graphicFrameLocks noChangeAspect="1"/>
          </p:cNvGraphicFramePr>
          <p:nvPr/>
        </p:nvGraphicFramePr>
        <p:xfrm>
          <a:off x="609600" y="2514600"/>
          <a:ext cx="533400" cy="533400"/>
        </p:xfrm>
        <a:graphic>
          <a:graphicData uri="http://schemas.openxmlformats.org/presentationml/2006/ole">
            <p:oleObj spid="_x0000_s3075" name="Image" r:id="rId4" imgW="380818" imgH="456821" progId="">
              <p:embed/>
            </p:oleObj>
          </a:graphicData>
        </a:graphic>
      </p:graphicFrame>
      <p:graphicFrame>
        <p:nvGraphicFramePr>
          <p:cNvPr id="3076" name="Object 75"/>
          <p:cNvGraphicFramePr>
            <a:graphicFrameLocks noChangeAspect="1"/>
          </p:cNvGraphicFramePr>
          <p:nvPr/>
        </p:nvGraphicFramePr>
        <p:xfrm>
          <a:off x="3733800" y="2438400"/>
          <a:ext cx="533400" cy="609600"/>
        </p:xfrm>
        <a:graphic>
          <a:graphicData uri="http://schemas.openxmlformats.org/presentationml/2006/ole">
            <p:oleObj spid="_x0000_s3076" name="Image" r:id="rId5" imgW="393512" imgH="520635" progId="">
              <p:embed/>
            </p:oleObj>
          </a:graphicData>
        </a:graphic>
      </p:graphicFrame>
      <p:graphicFrame>
        <p:nvGraphicFramePr>
          <p:cNvPr id="3077" name="Object 76"/>
          <p:cNvGraphicFramePr>
            <a:graphicFrameLocks noChangeAspect="1"/>
          </p:cNvGraphicFramePr>
          <p:nvPr/>
        </p:nvGraphicFramePr>
        <p:xfrm>
          <a:off x="152400" y="1447800"/>
          <a:ext cx="493713" cy="609600"/>
        </p:xfrm>
        <a:graphic>
          <a:graphicData uri="http://schemas.openxmlformats.org/presentationml/2006/ole">
            <p:oleObj spid="_x0000_s3077" name="Image" r:id="rId6" imgW="380818" imgH="469841" progId="">
              <p:embed/>
            </p:oleObj>
          </a:graphicData>
        </a:graphic>
      </p:graphicFrame>
      <p:sp>
        <p:nvSpPr>
          <p:cNvPr id="3114" name="Text Box 77"/>
          <p:cNvSpPr txBox="1">
            <a:spLocks noChangeArrowheads="1"/>
          </p:cNvSpPr>
          <p:nvPr/>
        </p:nvSpPr>
        <p:spPr bwMode="auto">
          <a:xfrm>
            <a:off x="152400" y="2133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es-ES"/>
          </a:p>
        </p:txBody>
      </p:sp>
      <p:sp>
        <p:nvSpPr>
          <p:cNvPr id="3115" name="Oval 78"/>
          <p:cNvSpPr>
            <a:spLocks noChangeArrowheads="1"/>
          </p:cNvSpPr>
          <p:nvPr/>
        </p:nvSpPr>
        <p:spPr bwMode="auto">
          <a:xfrm>
            <a:off x="0" y="1447800"/>
            <a:ext cx="685800" cy="1295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3116" name="Text Box 79"/>
          <p:cNvSpPr txBox="1">
            <a:spLocks noChangeArrowheads="1"/>
          </p:cNvSpPr>
          <p:nvPr/>
        </p:nvSpPr>
        <p:spPr bwMode="auto">
          <a:xfrm>
            <a:off x="3505200" y="2971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PT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+2, +3</a:t>
            </a:r>
            <a:endParaRPr lang="es-ES"/>
          </a:p>
        </p:txBody>
      </p:sp>
      <p:sp>
        <p:nvSpPr>
          <p:cNvPr id="3117" name="Oval 80"/>
          <p:cNvSpPr>
            <a:spLocks noChangeArrowheads="1"/>
          </p:cNvSpPr>
          <p:nvPr/>
        </p:nvSpPr>
        <p:spPr bwMode="auto">
          <a:xfrm>
            <a:off x="3429000" y="2362200"/>
            <a:ext cx="1066800" cy="1295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3118" name="Text Box 81"/>
          <p:cNvSpPr txBox="1">
            <a:spLocks noChangeArrowheads="1"/>
          </p:cNvSpPr>
          <p:nvPr/>
        </p:nvSpPr>
        <p:spPr bwMode="auto">
          <a:xfrm>
            <a:off x="762000" y="2819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PT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endParaRPr lang="es-ES"/>
          </a:p>
        </p:txBody>
      </p:sp>
      <p:sp>
        <p:nvSpPr>
          <p:cNvPr id="3119" name="Oval 82"/>
          <p:cNvSpPr>
            <a:spLocks noChangeArrowheads="1"/>
          </p:cNvSpPr>
          <p:nvPr/>
        </p:nvSpPr>
        <p:spPr bwMode="auto">
          <a:xfrm>
            <a:off x="457200" y="2438400"/>
            <a:ext cx="1066800" cy="1295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graphicFrame>
        <p:nvGraphicFramePr>
          <p:cNvPr id="3078" name="Object 83"/>
          <p:cNvGraphicFramePr>
            <a:graphicFrameLocks noChangeAspect="1"/>
          </p:cNvGraphicFramePr>
          <p:nvPr/>
        </p:nvGraphicFramePr>
        <p:xfrm>
          <a:off x="142875" y="642938"/>
          <a:ext cx="533400" cy="533400"/>
        </p:xfrm>
        <a:graphic>
          <a:graphicData uri="http://schemas.openxmlformats.org/presentationml/2006/ole">
            <p:oleObj spid="_x0000_s3078" name="Image" r:id="rId7" imgW="406063" imgH="406063" progId="">
              <p:embed/>
            </p:oleObj>
          </a:graphicData>
        </a:graphic>
      </p:graphicFrame>
      <p:sp>
        <p:nvSpPr>
          <p:cNvPr id="3120" name="Text Box 84"/>
          <p:cNvSpPr txBox="1">
            <a:spLocks noChangeArrowheads="1"/>
          </p:cNvSpPr>
          <p:nvPr/>
        </p:nvSpPr>
        <p:spPr bwMode="auto">
          <a:xfrm>
            <a:off x="152400" y="28575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ES_tradnl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s-ES">
              <a:solidFill>
                <a:srgbClr val="C00000"/>
              </a:solidFill>
            </a:endParaRPr>
          </a:p>
        </p:txBody>
      </p:sp>
      <p:sp>
        <p:nvSpPr>
          <p:cNvPr id="3121" name="Oval 85"/>
          <p:cNvSpPr>
            <a:spLocks noChangeArrowheads="1"/>
          </p:cNvSpPr>
          <p:nvPr/>
        </p:nvSpPr>
        <p:spPr bwMode="auto">
          <a:xfrm>
            <a:off x="76200" y="152400"/>
            <a:ext cx="685800" cy="1295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1043608" y="1412776"/>
            <a:ext cx="2376264" cy="968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srgbClr val="0000FF"/>
                </a:solidFill>
              </a:rPr>
              <a:t>M</a:t>
            </a:r>
            <a:r>
              <a:rPr lang="es-ES" sz="4400" dirty="0">
                <a:solidFill>
                  <a:srgbClr val="FF0000"/>
                </a:solidFill>
              </a:rPr>
              <a:t>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solidFill>
                  <a:schemeClr val="tx1"/>
                </a:solidFill>
              </a:rPr>
              <a:t>Hidruro  metálico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75" grpId="0" autoUpdateAnimBg="0"/>
      <p:bldP spid="189476" grpId="0" autoUpdateAnimBg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sz="quarter" idx="1"/>
          </p:nvPr>
        </p:nvSpPr>
        <p:spPr>
          <a:xfrm>
            <a:off x="457200" y="1341438"/>
            <a:ext cx="8382000" cy="37639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_tradnl" b="1" smtClean="0">
                <a:solidFill>
                  <a:schemeClr val="folHlink"/>
                </a:solidFill>
                <a:latin typeface="Times New Roman" pitchFamily="18" charset="0"/>
              </a:rPr>
              <a:t>La </a:t>
            </a:r>
            <a:r>
              <a:rPr lang="es-ES_tradnl" b="1" u="sng" smtClean="0">
                <a:solidFill>
                  <a:schemeClr val="folHlink"/>
                </a:solidFill>
                <a:latin typeface="Times New Roman" pitchFamily="18" charset="0"/>
              </a:rPr>
              <a:t>fórmula química</a:t>
            </a:r>
            <a:r>
              <a:rPr lang="es-ES_tradnl" b="1" smtClean="0">
                <a:solidFill>
                  <a:schemeClr val="folHlink"/>
                </a:solidFill>
                <a:latin typeface="Times New Roman" pitchFamily="18" charset="0"/>
              </a:rPr>
              <a:t> expresa la </a:t>
            </a:r>
            <a:r>
              <a:rPr lang="es-ES_tradnl" b="1" i="1" smtClean="0">
                <a:solidFill>
                  <a:schemeClr val="folHlink"/>
                </a:solidFill>
                <a:latin typeface="Times New Roman" pitchFamily="18" charset="0"/>
              </a:rPr>
              <a:t>composición de </a:t>
            </a:r>
            <a:r>
              <a:rPr lang="es-ES_tradnl" b="1" i="1" u="sng" smtClean="0">
                <a:solidFill>
                  <a:schemeClr val="folHlink"/>
                </a:solidFill>
                <a:latin typeface="Times New Roman" pitchFamily="18" charset="0"/>
              </a:rPr>
              <a:t>moléculas y compuestos mediante símbolos químicos</a:t>
            </a:r>
          </a:p>
          <a:p>
            <a:pPr algn="ctr" eaLnBrk="1" hangingPunct="1">
              <a:lnSpc>
                <a:spcPct val="150000"/>
              </a:lnSpc>
            </a:pPr>
            <a:r>
              <a:rPr lang="es-ES_tradnl" b="1" smtClean="0">
                <a:solidFill>
                  <a:schemeClr val="folHlink"/>
                </a:solidFill>
                <a:latin typeface="Times New Roman" pitchFamily="18" charset="0"/>
              </a:rPr>
              <a:t>El Nº de compuestos químicos conocidos es superior a                          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s-ES_tradnl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es-ES_tradnl" b="1" u="sng" smtClean="0">
                <a:solidFill>
                  <a:schemeClr val="folHlink"/>
                </a:solidFill>
                <a:latin typeface="Times New Roman" pitchFamily="18" charset="0"/>
              </a:rPr>
              <a:t>13 millones</a:t>
            </a:r>
            <a:r>
              <a:rPr lang="es-ES_tradnl" b="1" smtClean="0">
                <a:solidFill>
                  <a:schemeClr val="folHlink"/>
                </a:solidFill>
                <a:latin typeface="Times New Roman" pitchFamily="18" charset="0"/>
              </a:rPr>
              <a:t>!!!</a:t>
            </a:r>
          </a:p>
          <a:p>
            <a:pPr eaLnBrk="1" hangingPunct="1">
              <a:lnSpc>
                <a:spcPct val="150000"/>
              </a:lnSpc>
            </a:pPr>
            <a:endParaRPr lang="es-ES_tradnl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s-ES_tradnl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s-ES_tradnl" b="1" smtClean="0">
                <a:solidFill>
                  <a:schemeClr val="folHlink"/>
                </a:solidFill>
                <a:latin typeface="Times New Roman" pitchFamily="18" charset="0"/>
              </a:rPr>
              <a:t>Método sistemático de nombrar los compuestos: </a:t>
            </a:r>
            <a:r>
              <a:rPr lang="es-ES_tradnl" b="1" u="sng" smtClean="0">
                <a:solidFill>
                  <a:schemeClr val="folHlink"/>
                </a:solidFill>
                <a:latin typeface="Times New Roman" pitchFamily="18" charset="0"/>
              </a:rPr>
              <a:t>NOMENCLATURA</a:t>
            </a:r>
          </a:p>
        </p:txBody>
      </p:sp>
      <p:sp>
        <p:nvSpPr>
          <p:cNvPr id="1098" name="AutoShape 74"/>
          <p:cNvSpPr>
            <a:spLocks noChangeArrowheads="1"/>
          </p:cNvSpPr>
          <p:nvPr/>
        </p:nvSpPr>
        <p:spPr bwMode="auto">
          <a:xfrm>
            <a:off x="4429125" y="4000500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16388" name="Text Box 78"/>
          <p:cNvSpPr txBox="1">
            <a:spLocks noChangeArrowheads="1"/>
          </p:cNvSpPr>
          <p:nvPr/>
        </p:nvSpPr>
        <p:spPr bwMode="auto">
          <a:xfrm>
            <a:off x="857250" y="214313"/>
            <a:ext cx="73453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u="sng">
                <a:latin typeface="Times New Roman" pitchFamily="18" charset="0"/>
              </a:rPr>
              <a:t>Formulación y Nomenclatura en Química Inorgánica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461639"/>
            <a:ext cx="1143008" cy="1314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429000"/>
            <a:ext cx="1357322" cy="1337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p" autoUpdateAnimBg="0"/>
      <p:bldP spid="1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798513" y="152400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_tradnl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COMPUESTOS BINARIOS : HIDRUROS</a:t>
            </a:r>
            <a:endParaRPr lang="es-ES" sz="2400" b="1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928688" y="1000125"/>
            <a:ext cx="6715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09725" indent="-1609725" algn="just" eaLnBrk="1" hangingPunct="1">
              <a:spcBef>
                <a:spcPct val="0"/>
              </a:spcBef>
              <a:defRPr/>
            </a:pPr>
            <a:r>
              <a:rPr lang="es-ES" sz="1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1800" b="1" i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Haluros de </a:t>
            </a:r>
            <a:r>
              <a:rPr lang="es-ES" sz="1800" b="1" i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</a:t>
            </a:r>
            <a:r>
              <a:rPr lang="es-ES" sz="1800" b="1" dirty="0" smtClean="0">
                <a:solidFill>
                  <a:srgbClr val="FF3300"/>
                </a:solidFill>
                <a:latin typeface="Tahoma" pitchFamily="34" charset="0"/>
              </a:rPr>
              <a:t>: </a:t>
            </a:r>
            <a:r>
              <a:rPr lang="es-ES" sz="1800" b="1" dirty="0">
                <a:solidFill>
                  <a:srgbClr val="FF3300"/>
                </a:solidFill>
                <a:latin typeface="Tahoma" pitchFamily="34" charset="0"/>
              </a:rPr>
              <a:t>es la combinación del </a:t>
            </a:r>
            <a:r>
              <a:rPr lang="es-ES" sz="1800" b="1" u="sng" dirty="0">
                <a:solidFill>
                  <a:schemeClr val="folHlink"/>
                </a:solidFill>
                <a:latin typeface="Tahoma" pitchFamily="34" charset="0"/>
              </a:rPr>
              <a:t>hidrógeno</a:t>
            </a:r>
            <a:r>
              <a:rPr lang="es-ES" sz="1800" b="1" dirty="0">
                <a:solidFill>
                  <a:srgbClr val="FF3300"/>
                </a:solidFill>
                <a:latin typeface="Tahoma" pitchFamily="34" charset="0"/>
              </a:rPr>
              <a:t> (+1) con un </a:t>
            </a:r>
            <a:r>
              <a:rPr lang="es-ES" sz="1800" b="1" u="sng" dirty="0">
                <a:solidFill>
                  <a:srgbClr val="3333FF"/>
                </a:solidFill>
                <a:latin typeface="Tahoma" pitchFamily="34" charset="0"/>
              </a:rPr>
              <a:t>no metal</a:t>
            </a:r>
            <a:r>
              <a:rPr lang="es-ES" sz="18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s-ES" sz="1800" b="1" dirty="0">
                <a:solidFill>
                  <a:srgbClr val="FF0000"/>
                </a:solidFill>
                <a:latin typeface="Tahoma" pitchFamily="34" charset="0"/>
              </a:rPr>
              <a:t>de los grupos </a:t>
            </a:r>
            <a:r>
              <a:rPr lang="es-ES_tradnl" sz="1800" b="1" u="sng" dirty="0">
                <a:solidFill>
                  <a:srgbClr val="3333FF"/>
                </a:solidFill>
                <a:latin typeface="Tahoma" pitchFamily="34" charset="0"/>
              </a:rPr>
              <a:t>VIA</a:t>
            </a:r>
            <a:r>
              <a:rPr lang="es-ES" sz="1800" b="1" u="sng" dirty="0">
                <a:solidFill>
                  <a:srgbClr val="FF0000"/>
                </a:solidFill>
                <a:latin typeface="Tahoma" pitchFamily="34" charset="0"/>
              </a:rPr>
              <a:t> y</a:t>
            </a:r>
            <a:r>
              <a:rPr lang="es-ES" sz="1800" b="1" u="sng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s-ES_tradnl" sz="1800" b="1" u="sng" dirty="0">
                <a:solidFill>
                  <a:srgbClr val="3333FF"/>
                </a:solidFill>
                <a:latin typeface="Tahoma" pitchFamily="34" charset="0"/>
              </a:rPr>
              <a:t>VIIA</a:t>
            </a:r>
            <a:r>
              <a:rPr lang="es-ES" sz="1800" b="1" dirty="0">
                <a:solidFill>
                  <a:srgbClr val="FF0000"/>
                </a:solidFill>
                <a:latin typeface="Tahoma" pitchFamily="34" charset="0"/>
              </a:rPr>
              <a:t>. </a:t>
            </a:r>
            <a:endParaRPr lang="es-ES_tradnl" sz="1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190512" name="Group 48"/>
          <p:cNvGraphicFramePr>
            <a:graphicFrameLocks noGrp="1"/>
          </p:cNvGraphicFramePr>
          <p:nvPr/>
        </p:nvGraphicFramePr>
        <p:xfrm>
          <a:off x="223838" y="3286125"/>
          <a:ext cx="8420128" cy="2486025"/>
        </p:xfrm>
        <a:graphic>
          <a:graphicData uri="http://schemas.openxmlformats.org/drawingml/2006/table">
            <a:tbl>
              <a:tblPr/>
              <a:tblGrid>
                <a:gridCol w="884593"/>
                <a:gridCol w="2380905"/>
                <a:gridCol w="2175500"/>
                <a:gridCol w="297913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Sistemática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Stock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Tradicional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HF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fluor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uro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de hidrógeno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fluor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uro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de hidrógeno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ácido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fluor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hídrico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HCl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clor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uro 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de hidrógeno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clor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uro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de hidrógeno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ácido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clorh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ídrico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sulf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uro 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de 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dihidrógeno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sulf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uro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de hidrógeno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ácido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sulfh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ídrico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seleni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uro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de 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dihidrógeno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seleni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uro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 de hidrógeno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ácido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selenh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ídrico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98" name="Object 38"/>
          <p:cNvGraphicFramePr>
            <a:graphicFrameLocks noChangeAspect="1"/>
          </p:cNvGraphicFramePr>
          <p:nvPr/>
        </p:nvGraphicFramePr>
        <p:xfrm>
          <a:off x="152400" y="914400"/>
          <a:ext cx="533400" cy="533400"/>
        </p:xfrm>
        <a:graphic>
          <a:graphicData uri="http://schemas.openxmlformats.org/presentationml/2006/ole">
            <p:oleObj spid="_x0000_s4098" name="Image" r:id="rId3" imgW="406063" imgH="406063" progId="">
              <p:embed/>
            </p:oleObj>
          </a:graphicData>
        </a:graphic>
      </p:graphicFrame>
      <p:sp>
        <p:nvSpPr>
          <p:cNvPr id="4136" name="Text Box 39"/>
          <p:cNvSpPr txBox="1">
            <a:spLocks noChangeArrowheads="1"/>
          </p:cNvSpPr>
          <p:nvPr/>
        </p:nvSpPr>
        <p:spPr bwMode="auto">
          <a:xfrm>
            <a:off x="152400" y="1447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es-ES"/>
          </a:p>
        </p:txBody>
      </p:sp>
      <p:sp>
        <p:nvSpPr>
          <p:cNvPr id="4137" name="Oval 40"/>
          <p:cNvSpPr>
            <a:spLocks noChangeArrowheads="1"/>
          </p:cNvSpPr>
          <p:nvPr/>
        </p:nvSpPr>
        <p:spPr bwMode="auto">
          <a:xfrm>
            <a:off x="0" y="838200"/>
            <a:ext cx="685800" cy="1295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graphicFrame>
        <p:nvGraphicFramePr>
          <p:cNvPr id="4099" name="Object 41"/>
          <p:cNvGraphicFramePr>
            <a:graphicFrameLocks noChangeAspect="1"/>
          </p:cNvGraphicFramePr>
          <p:nvPr/>
        </p:nvGraphicFramePr>
        <p:xfrm>
          <a:off x="8001000" y="1447800"/>
          <a:ext cx="577850" cy="609600"/>
        </p:xfrm>
        <a:graphic>
          <a:graphicData uri="http://schemas.openxmlformats.org/presentationml/2006/ole">
            <p:oleObj spid="_x0000_s4099" name="Image" r:id="rId4" imgW="406063" imgH="431594" progId="">
              <p:embed/>
            </p:oleObj>
          </a:graphicData>
        </a:graphic>
      </p:graphicFrame>
      <p:graphicFrame>
        <p:nvGraphicFramePr>
          <p:cNvPr id="4100" name="Object 43"/>
          <p:cNvGraphicFramePr>
            <a:graphicFrameLocks noChangeAspect="1"/>
          </p:cNvGraphicFramePr>
          <p:nvPr/>
        </p:nvGraphicFramePr>
        <p:xfrm>
          <a:off x="7543800" y="1981200"/>
          <a:ext cx="533400" cy="1066800"/>
        </p:xfrm>
        <a:graphic>
          <a:graphicData uri="http://schemas.openxmlformats.org/presentationml/2006/ole">
            <p:oleObj spid="_x0000_s4100" name="Image" r:id="rId5" imgW="380818" imgH="850794" progId="">
              <p:embed/>
            </p:oleObj>
          </a:graphicData>
        </a:graphic>
      </p:graphicFrame>
      <p:graphicFrame>
        <p:nvGraphicFramePr>
          <p:cNvPr id="4101" name="Object 42"/>
          <p:cNvGraphicFramePr>
            <a:graphicFrameLocks noChangeAspect="1"/>
          </p:cNvGraphicFramePr>
          <p:nvPr/>
        </p:nvGraphicFramePr>
        <p:xfrm>
          <a:off x="8001000" y="1981200"/>
          <a:ext cx="533400" cy="533400"/>
        </p:xfrm>
        <a:graphic>
          <a:graphicData uri="http://schemas.openxmlformats.org/presentationml/2006/ole">
            <p:oleObj spid="_x0000_s4101" name="Image" r:id="rId6" imgW="393512" imgH="431594" progId="">
              <p:embed/>
            </p:oleObj>
          </a:graphicData>
        </a:graphic>
      </p:graphicFrame>
      <p:sp>
        <p:nvSpPr>
          <p:cNvPr id="4138" name="Rectangle 44"/>
          <p:cNvSpPr>
            <a:spLocks noChangeArrowheads="1"/>
          </p:cNvSpPr>
          <p:nvPr/>
        </p:nvSpPr>
        <p:spPr bwMode="auto">
          <a:xfrm>
            <a:off x="7010400" y="23622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s-ES" sz="1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9" name="Oval 45"/>
          <p:cNvSpPr>
            <a:spLocks noChangeArrowheads="1"/>
          </p:cNvSpPr>
          <p:nvPr/>
        </p:nvSpPr>
        <p:spPr bwMode="auto">
          <a:xfrm>
            <a:off x="7010400" y="1828800"/>
            <a:ext cx="1066800" cy="1295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4140" name="Rectangle 46"/>
          <p:cNvSpPr>
            <a:spLocks noChangeArrowheads="1"/>
          </p:cNvSpPr>
          <p:nvPr/>
        </p:nvSpPr>
        <p:spPr bwMode="auto">
          <a:xfrm>
            <a:off x="8610600" y="17526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s-ES" sz="1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1" name="Oval 47"/>
          <p:cNvSpPr>
            <a:spLocks noChangeArrowheads="1"/>
          </p:cNvSpPr>
          <p:nvPr/>
        </p:nvSpPr>
        <p:spPr bwMode="auto">
          <a:xfrm>
            <a:off x="7924800" y="1295400"/>
            <a:ext cx="1066800" cy="1295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1070904" y="908720"/>
            <a:ext cx="1512168" cy="86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srgbClr val="FF0000"/>
                </a:solidFill>
              </a:rPr>
              <a:t>HX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rgbClr val="FF0000"/>
                </a:solidFill>
              </a:rPr>
              <a:t>Hidrácido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1012825" y="152400"/>
            <a:ext cx="7345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_tradnl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COMPUESTOS BINARIOS HIDRUROS</a:t>
            </a:r>
            <a:endParaRPr lang="es-ES" sz="2400" b="1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52400" y="914400"/>
          <a:ext cx="533400" cy="533400"/>
        </p:xfrm>
        <a:graphic>
          <a:graphicData uri="http://schemas.openxmlformats.org/presentationml/2006/ole">
            <p:oleObj spid="_x0000_s5122" name="Image" r:id="rId3" imgW="406063" imgH="406063" progId="">
              <p:embed/>
            </p:oleObj>
          </a:graphicData>
        </a:graphic>
      </p:graphicFrame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es-ES"/>
          </a:p>
        </p:txBody>
      </p:sp>
      <p:sp>
        <p:nvSpPr>
          <p:cNvPr id="5129" name="Oval 5"/>
          <p:cNvSpPr>
            <a:spLocks noChangeArrowheads="1"/>
          </p:cNvSpPr>
          <p:nvPr/>
        </p:nvSpPr>
        <p:spPr bwMode="auto">
          <a:xfrm>
            <a:off x="0" y="838200"/>
            <a:ext cx="685800" cy="1295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2339752" y="1052736"/>
            <a:ext cx="4680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s-ES" sz="2000" b="1" dirty="0" smtClean="0">
                <a:solidFill>
                  <a:srgbClr val="FF3300"/>
                </a:solidFill>
                <a:latin typeface="Tahoma" pitchFamily="34" charset="0"/>
              </a:rPr>
              <a:t>es </a:t>
            </a:r>
            <a:r>
              <a:rPr lang="es-ES" sz="2000" b="1" dirty="0">
                <a:solidFill>
                  <a:srgbClr val="FF3300"/>
                </a:solidFill>
                <a:latin typeface="Tahoma" pitchFamily="34" charset="0"/>
              </a:rPr>
              <a:t>la combinación del </a:t>
            </a:r>
            <a:r>
              <a:rPr lang="es-ES" sz="2000" b="1" u="sng" dirty="0">
                <a:solidFill>
                  <a:schemeClr val="folHlink"/>
                </a:solidFill>
                <a:latin typeface="Tahoma" pitchFamily="34" charset="0"/>
              </a:rPr>
              <a:t>hidrógeno</a:t>
            </a:r>
            <a:r>
              <a:rPr lang="es-ES" sz="2000" b="1" dirty="0">
                <a:solidFill>
                  <a:srgbClr val="FF3300"/>
                </a:solidFill>
                <a:latin typeface="Tahoma" pitchFamily="34" charset="0"/>
              </a:rPr>
              <a:t> (+1) con un </a:t>
            </a:r>
            <a:r>
              <a:rPr lang="es-ES" sz="2000" b="1" u="sng" dirty="0">
                <a:solidFill>
                  <a:srgbClr val="3333FF"/>
                </a:solidFill>
                <a:latin typeface="Tahoma" pitchFamily="34" charset="0"/>
              </a:rPr>
              <a:t>no metal</a:t>
            </a:r>
            <a:r>
              <a:rPr lang="es-ES" sz="20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s-ES" sz="2000" b="1" dirty="0">
                <a:solidFill>
                  <a:srgbClr val="FF0000"/>
                </a:solidFill>
                <a:latin typeface="Tahoma" pitchFamily="34" charset="0"/>
              </a:rPr>
              <a:t>de los grupos </a:t>
            </a:r>
            <a:r>
              <a:rPr lang="es-ES_tradnl" sz="2000" b="1" u="sng" dirty="0">
                <a:solidFill>
                  <a:srgbClr val="3333FF"/>
                </a:solidFill>
                <a:latin typeface="Tahoma" pitchFamily="34" charset="0"/>
              </a:rPr>
              <a:t>IIIA</a:t>
            </a:r>
            <a:r>
              <a:rPr lang="es-ES" sz="2000" b="1" u="sng" dirty="0">
                <a:solidFill>
                  <a:srgbClr val="3333FF"/>
                </a:solidFill>
                <a:latin typeface="Tahoma" pitchFamily="34" charset="0"/>
              </a:rPr>
              <a:t>, </a:t>
            </a:r>
            <a:r>
              <a:rPr lang="es-ES_tradnl" sz="2000" b="1" u="sng" dirty="0">
                <a:solidFill>
                  <a:srgbClr val="3333FF"/>
                </a:solidFill>
                <a:latin typeface="Tahoma" pitchFamily="34" charset="0"/>
              </a:rPr>
              <a:t>IVA</a:t>
            </a:r>
            <a:r>
              <a:rPr lang="es-ES" sz="2000" b="1" u="sng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s-ES" sz="2000" b="1" u="sng" dirty="0">
                <a:solidFill>
                  <a:srgbClr val="FF0000"/>
                </a:solidFill>
                <a:latin typeface="Tahoma" pitchFamily="34" charset="0"/>
              </a:rPr>
              <a:t> y</a:t>
            </a:r>
            <a:r>
              <a:rPr lang="es-ES" sz="2000" b="1" u="sng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s-ES_tradnl" sz="2000" b="1" u="sng" dirty="0">
                <a:solidFill>
                  <a:srgbClr val="3333FF"/>
                </a:solidFill>
                <a:latin typeface="Tahoma" pitchFamily="34" charset="0"/>
              </a:rPr>
              <a:t>VA</a:t>
            </a:r>
            <a:r>
              <a:rPr lang="es-ES" sz="2000" b="1" dirty="0">
                <a:solidFill>
                  <a:srgbClr val="FF0000"/>
                </a:solidFill>
                <a:latin typeface="Tahoma" pitchFamily="34" charset="0"/>
              </a:rPr>
              <a:t>. </a:t>
            </a:r>
            <a:endParaRPr lang="es-ES_tradnl" sz="2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191495" name="Group 7"/>
          <p:cNvGraphicFramePr>
            <a:graphicFrameLocks noGrp="1"/>
          </p:cNvGraphicFramePr>
          <p:nvPr/>
        </p:nvGraphicFramePr>
        <p:xfrm>
          <a:off x="179512" y="2636912"/>
          <a:ext cx="7777163" cy="3291840"/>
        </p:xfrm>
        <a:graphic>
          <a:graphicData uri="http://schemas.openxmlformats.org/drawingml/2006/table">
            <a:tbl>
              <a:tblPr/>
              <a:tblGrid>
                <a:gridCol w="936625"/>
                <a:gridCol w="2520950"/>
                <a:gridCol w="2735263"/>
                <a:gridCol w="158432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Sistemática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Stock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Tradicional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NH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trihidruro de nitrógeno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hidruro de nitrógeno (III)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amoniaco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trihidruro de fósforo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hidruro de fósforo (III)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fosfina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AsH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trihidruro de arsénico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hidruro de arsénico (III)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arsina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SbH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trihidruro de antimonio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hidruro de estibina (III)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estibina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CH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tetrahidruro de carbono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hidruro de metano (IV)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metano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SiH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tetrahidruro de nitrógeno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hidruro de silicio (IV)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silano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BH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Trihidruro de boro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nitruro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 de boro (I</a:t>
                      </a: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II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borano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23" name="Object 54"/>
          <p:cNvGraphicFramePr>
            <a:graphicFrameLocks noChangeAspect="1"/>
          </p:cNvGraphicFramePr>
          <p:nvPr/>
        </p:nvGraphicFramePr>
        <p:xfrm>
          <a:off x="7609656" y="1371600"/>
          <a:ext cx="533400" cy="609600"/>
        </p:xfrm>
        <a:graphic>
          <a:graphicData uri="http://schemas.openxmlformats.org/presentationml/2006/ole">
            <p:oleObj spid="_x0000_s5123" name="Image" r:id="rId4" imgW="419048" imgH="456821" progId="">
              <p:embed/>
            </p:oleObj>
          </a:graphicData>
        </a:graphic>
      </p:graphicFrame>
      <p:graphicFrame>
        <p:nvGraphicFramePr>
          <p:cNvPr id="5124" name="Object 55"/>
          <p:cNvGraphicFramePr>
            <a:graphicFrameLocks noChangeAspect="1"/>
          </p:cNvGraphicFramePr>
          <p:nvPr/>
        </p:nvGraphicFramePr>
        <p:xfrm>
          <a:off x="8066856" y="1447800"/>
          <a:ext cx="533400" cy="2133600"/>
        </p:xfrm>
        <a:graphic>
          <a:graphicData uri="http://schemas.openxmlformats.org/presentationml/2006/ole">
            <p:oleObj spid="_x0000_s5124" name="Image" r:id="rId5" imgW="393512" imgH="1650794" progId="">
              <p:embed/>
            </p:oleObj>
          </a:graphicData>
        </a:graphic>
      </p:graphicFrame>
      <p:graphicFrame>
        <p:nvGraphicFramePr>
          <p:cNvPr id="5125" name="Object 56"/>
          <p:cNvGraphicFramePr>
            <a:graphicFrameLocks noChangeAspect="1"/>
          </p:cNvGraphicFramePr>
          <p:nvPr/>
        </p:nvGraphicFramePr>
        <p:xfrm>
          <a:off x="7609656" y="1981200"/>
          <a:ext cx="457200" cy="533400"/>
        </p:xfrm>
        <a:graphic>
          <a:graphicData uri="http://schemas.openxmlformats.org/presentationml/2006/ole">
            <p:oleObj spid="_x0000_s5125" name="Image" r:id="rId6" imgW="380818" imgH="444288" progId="">
              <p:embed/>
            </p:oleObj>
          </a:graphicData>
        </a:graphic>
      </p:graphicFrame>
      <p:graphicFrame>
        <p:nvGraphicFramePr>
          <p:cNvPr id="5126" name="Object 57"/>
          <p:cNvGraphicFramePr>
            <a:graphicFrameLocks noChangeAspect="1"/>
          </p:cNvGraphicFramePr>
          <p:nvPr/>
        </p:nvGraphicFramePr>
        <p:xfrm>
          <a:off x="7152456" y="1447800"/>
          <a:ext cx="457200" cy="533400"/>
        </p:xfrm>
        <a:graphic>
          <a:graphicData uri="http://schemas.openxmlformats.org/presentationml/2006/ole">
            <p:oleObj spid="_x0000_s5126" name="Image" r:id="rId7" imgW="367865" imgH="419048" progId="">
              <p:embed/>
            </p:oleObj>
          </a:graphicData>
        </a:graphic>
      </p:graphicFrame>
      <p:sp>
        <p:nvSpPr>
          <p:cNvPr id="5178" name="Rectangle 58"/>
          <p:cNvSpPr>
            <a:spLocks noChangeArrowheads="1"/>
          </p:cNvSpPr>
          <p:nvPr/>
        </p:nvSpPr>
        <p:spPr bwMode="auto">
          <a:xfrm>
            <a:off x="7130231" y="10668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-3</a:t>
            </a:r>
          </a:p>
        </p:txBody>
      </p: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7609656" y="10668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es-ES" sz="1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0" name="Rectangle 60"/>
          <p:cNvSpPr>
            <a:spLocks noChangeArrowheads="1"/>
          </p:cNvSpPr>
          <p:nvPr/>
        </p:nvSpPr>
        <p:spPr bwMode="auto">
          <a:xfrm>
            <a:off x="8066856" y="10668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s-ES" sz="1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1" name="Oval 62"/>
          <p:cNvSpPr>
            <a:spLocks noChangeArrowheads="1"/>
          </p:cNvSpPr>
          <p:nvPr/>
        </p:nvSpPr>
        <p:spPr bwMode="auto">
          <a:xfrm>
            <a:off x="7076256" y="1066800"/>
            <a:ext cx="533400" cy="1066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5182" name="Oval 63"/>
          <p:cNvSpPr>
            <a:spLocks noChangeArrowheads="1"/>
          </p:cNvSpPr>
          <p:nvPr/>
        </p:nvSpPr>
        <p:spPr bwMode="auto">
          <a:xfrm>
            <a:off x="7533456" y="1066800"/>
            <a:ext cx="609600" cy="15240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5183" name="Oval 64"/>
          <p:cNvSpPr>
            <a:spLocks noChangeArrowheads="1"/>
          </p:cNvSpPr>
          <p:nvPr/>
        </p:nvSpPr>
        <p:spPr bwMode="auto">
          <a:xfrm>
            <a:off x="7990656" y="1066800"/>
            <a:ext cx="685800" cy="2590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5184" name="Text Box 65"/>
          <p:cNvSpPr txBox="1">
            <a:spLocks noChangeArrowheads="1"/>
          </p:cNvSpPr>
          <p:nvPr/>
        </p:nvSpPr>
        <p:spPr bwMode="auto">
          <a:xfrm>
            <a:off x="8001000" y="428625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1000">
                <a:solidFill>
                  <a:srgbClr val="000000"/>
                </a:solidFill>
                <a:latin typeface="Arial" charset="0"/>
                <a:cs typeface="Arial" charset="0"/>
              </a:rPr>
              <a:t>gas fumigante incoloro </a:t>
            </a:r>
            <a:endParaRPr lang="es-ES" sz="1000"/>
          </a:p>
        </p:txBody>
      </p:sp>
      <p:sp>
        <p:nvSpPr>
          <p:cNvPr id="5185" name="Text Box 66"/>
          <p:cNvSpPr txBox="1">
            <a:spLocks noChangeArrowheads="1"/>
          </p:cNvSpPr>
          <p:nvPr/>
        </p:nvSpPr>
        <p:spPr bwMode="auto">
          <a:xfrm>
            <a:off x="8001000" y="47148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1000">
                <a:solidFill>
                  <a:srgbClr val="000000"/>
                </a:solidFill>
                <a:latin typeface="Arial" charset="0"/>
                <a:cs typeface="Arial" charset="0"/>
              </a:rPr>
              <a:t>gas muy tóxico </a:t>
            </a:r>
          </a:p>
        </p:txBody>
      </p:sp>
      <p:sp>
        <p:nvSpPr>
          <p:cNvPr id="5186" name="Text Box 68"/>
          <p:cNvSpPr txBox="1">
            <a:spLocks noChangeArrowheads="1"/>
          </p:cNvSpPr>
          <p:nvPr/>
        </p:nvSpPr>
        <p:spPr bwMode="auto">
          <a:xfrm>
            <a:off x="8001000" y="5072063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1000">
                <a:solidFill>
                  <a:srgbClr val="000000"/>
                </a:solidFill>
                <a:latin typeface="Arial" charset="0"/>
                <a:cs typeface="Arial" charset="0"/>
              </a:rPr>
              <a:t>mineral opaco </a:t>
            </a:r>
            <a:endParaRPr lang="es-ES" sz="1000"/>
          </a:p>
        </p:txBody>
      </p:sp>
      <p:sp>
        <p:nvSpPr>
          <p:cNvPr id="5187" name="Text Box 69"/>
          <p:cNvSpPr txBox="1">
            <a:spLocks noChangeArrowheads="1"/>
          </p:cNvSpPr>
          <p:nvPr/>
        </p:nvSpPr>
        <p:spPr bwMode="auto">
          <a:xfrm>
            <a:off x="8001000" y="5500688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1000">
                <a:solidFill>
                  <a:srgbClr val="000000"/>
                </a:solidFill>
                <a:latin typeface="Arial" charset="0"/>
                <a:cs typeface="Arial" charset="0"/>
              </a:rPr>
              <a:t>hidrocarburo</a:t>
            </a:r>
            <a:endParaRPr lang="es-ES" sz="1000"/>
          </a:p>
        </p:txBody>
      </p:sp>
      <p:sp>
        <p:nvSpPr>
          <p:cNvPr id="5188" name="Text Box 70"/>
          <p:cNvSpPr txBox="1">
            <a:spLocks noChangeArrowheads="1"/>
          </p:cNvSpPr>
          <p:nvPr/>
        </p:nvSpPr>
        <p:spPr bwMode="auto">
          <a:xfrm>
            <a:off x="8001000" y="57864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1000">
                <a:solidFill>
                  <a:srgbClr val="000000"/>
                </a:solidFill>
                <a:latin typeface="Arial" charset="0"/>
                <a:cs typeface="Arial" charset="0"/>
              </a:rPr>
              <a:t>aumentador de la adhesión </a:t>
            </a:r>
            <a:endParaRPr lang="es-ES" sz="1000"/>
          </a:p>
        </p:txBody>
      </p:sp>
      <p:sp>
        <p:nvSpPr>
          <p:cNvPr id="5189" name="Text Box 72"/>
          <p:cNvSpPr txBox="1">
            <a:spLocks noChangeArrowheads="1"/>
          </p:cNvSpPr>
          <p:nvPr/>
        </p:nvSpPr>
        <p:spPr bwMode="auto">
          <a:xfrm>
            <a:off x="8001000" y="6215063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1000">
                <a:solidFill>
                  <a:srgbClr val="000000"/>
                </a:solidFill>
                <a:latin typeface="Arial" charset="0"/>
                <a:cs typeface="Arial" charset="0"/>
              </a:rPr>
              <a:t>Uso industrias</a:t>
            </a:r>
            <a:r>
              <a:rPr lang="es-ES" sz="10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s-ES" sz="1000"/>
          </a:p>
        </p:txBody>
      </p:sp>
      <p:sp>
        <p:nvSpPr>
          <p:cNvPr id="5190" name="Text Box 73"/>
          <p:cNvSpPr txBox="1">
            <a:spLocks noChangeArrowheads="1"/>
          </p:cNvSpPr>
          <p:nvPr/>
        </p:nvSpPr>
        <p:spPr bwMode="auto">
          <a:xfrm>
            <a:off x="7929563" y="4000500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1000">
                <a:solidFill>
                  <a:srgbClr val="000000"/>
                </a:solidFill>
                <a:latin typeface="Arial" charset="0"/>
                <a:cs typeface="Arial" charset="0"/>
              </a:rPr>
              <a:t>Limpieza, gas</a:t>
            </a:r>
            <a:r>
              <a:rPr lang="es-ES" sz="10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s-ES" sz="1000"/>
          </a:p>
        </p:txBody>
      </p:sp>
      <p:sp>
        <p:nvSpPr>
          <p:cNvPr id="25" name="24 Rectángulo"/>
          <p:cNvSpPr/>
          <p:nvPr/>
        </p:nvSpPr>
        <p:spPr>
          <a:xfrm>
            <a:off x="971600" y="1052736"/>
            <a:ext cx="1360488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srgbClr val="FF0000"/>
                </a:solidFill>
              </a:rPr>
              <a:t>X</a:t>
            </a:r>
            <a:r>
              <a:rPr lang="es-E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solidFill>
                  <a:srgbClr val="FF0000"/>
                </a:solidFill>
              </a:rPr>
              <a:t>Hidruro  No metálico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941388" y="1809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_tradnl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COMPUESTOS BINARIOS  SALES BINARIAS</a:t>
            </a:r>
            <a:endParaRPr lang="es-ES" sz="2400" b="1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714375" y="990600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s-ES" sz="2000" b="1">
                <a:solidFill>
                  <a:srgbClr val="FF3300"/>
                </a:solidFill>
                <a:latin typeface="Tahoma" pitchFamily="34" charset="0"/>
              </a:rPr>
              <a:t>Son combinaciones de </a:t>
            </a:r>
            <a:r>
              <a:rPr lang="es-ES" sz="2000" b="1" u="sng">
                <a:solidFill>
                  <a:srgbClr val="FF3300"/>
                </a:solidFill>
                <a:latin typeface="Tahoma" pitchFamily="34" charset="0"/>
              </a:rPr>
              <a:t>dos elementos</a:t>
            </a:r>
            <a:r>
              <a:rPr lang="es-ES" sz="2000" b="1">
                <a:solidFill>
                  <a:srgbClr val="FF3300"/>
                </a:solidFill>
                <a:latin typeface="Tahoma" pitchFamily="34" charset="0"/>
              </a:rPr>
              <a:t>, que no son </a:t>
            </a:r>
            <a:r>
              <a:rPr lang="es-ES" sz="2000" b="1" u="sng">
                <a:solidFill>
                  <a:srgbClr val="FF3300"/>
                </a:solidFill>
                <a:latin typeface="Tahoma" pitchFamily="34" charset="0"/>
              </a:rPr>
              <a:t>ni el O ni el H</a:t>
            </a:r>
            <a:r>
              <a:rPr lang="es-ES" sz="2000" b="1">
                <a:solidFill>
                  <a:srgbClr val="FF3300"/>
                </a:solidFill>
                <a:latin typeface="Tahoma" pitchFamily="34" charset="0"/>
              </a:rPr>
              <a:t>.</a:t>
            </a:r>
            <a:endParaRPr lang="es-ES" sz="20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2699793" y="2078038"/>
            <a:ext cx="3816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s-ES" sz="2000" b="1" dirty="0" smtClean="0">
                <a:solidFill>
                  <a:srgbClr val="FF3300"/>
                </a:solidFill>
                <a:latin typeface="Tahoma" pitchFamily="34" charset="0"/>
              </a:rPr>
              <a:t>: </a:t>
            </a:r>
            <a:r>
              <a:rPr lang="es-ES" sz="2000" b="1" dirty="0">
                <a:solidFill>
                  <a:srgbClr val="FF3300"/>
                </a:solidFill>
                <a:latin typeface="Tahoma" pitchFamily="34" charset="0"/>
              </a:rPr>
              <a:t>son combinaciones de </a:t>
            </a:r>
            <a:r>
              <a:rPr lang="es-ES" sz="2000" b="1" u="sng" dirty="0">
                <a:solidFill>
                  <a:srgbClr val="FF3300"/>
                </a:solidFill>
                <a:latin typeface="Tahoma" pitchFamily="34" charset="0"/>
              </a:rPr>
              <a:t>un metal y un no metal</a:t>
            </a:r>
            <a:r>
              <a:rPr lang="es-ES" sz="2000" b="1" u="sng" dirty="0">
                <a:solidFill>
                  <a:srgbClr val="FF0000"/>
                </a:solidFill>
                <a:latin typeface="Tahoma" pitchFamily="34" charset="0"/>
              </a:rPr>
              <a:t>. </a:t>
            </a:r>
            <a:endParaRPr lang="es-ES_tradnl" sz="2000" b="1" u="sng" dirty="0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192551" name="Group 39"/>
          <p:cNvGraphicFramePr>
            <a:graphicFrameLocks noGrp="1"/>
          </p:cNvGraphicFramePr>
          <p:nvPr/>
        </p:nvGraphicFramePr>
        <p:xfrm>
          <a:off x="523875" y="4437063"/>
          <a:ext cx="7620000" cy="2127568"/>
        </p:xfrm>
        <a:graphic>
          <a:graphicData uri="http://schemas.openxmlformats.org/drawingml/2006/table">
            <a:tbl>
              <a:tblPr/>
              <a:tblGrid>
                <a:gridCol w="1473200"/>
                <a:gridCol w="2032000"/>
                <a:gridCol w="2305050"/>
                <a:gridCol w="180975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Compuesto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Sistemática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Stock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Tradicional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Li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fluoruro de litio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fluoruro de litio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fluoruro lítico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Au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Br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tribromuro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oro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bromuro de oro (III)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bromuro áurico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Na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sulfuro de 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disodio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sulfuro de sodio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sulfuro sódico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Sn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r>
                        <a:rPr kumimoji="0" lang="es-E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disulfuro de estaño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sulfuro de estaño (IV)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Sulfuro 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estánnico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46" name="Object 40"/>
          <p:cNvGraphicFramePr>
            <a:graphicFrameLocks noChangeAspect="1"/>
          </p:cNvGraphicFramePr>
          <p:nvPr/>
        </p:nvGraphicFramePr>
        <p:xfrm>
          <a:off x="152400" y="1447800"/>
          <a:ext cx="493713" cy="609600"/>
        </p:xfrm>
        <a:graphic>
          <a:graphicData uri="http://schemas.openxmlformats.org/presentationml/2006/ole">
            <p:oleObj spid="_x0000_s6146" name="Image" r:id="rId3" imgW="380818" imgH="469841" progId="">
              <p:embed/>
            </p:oleObj>
          </a:graphicData>
        </a:graphic>
      </p:graphicFrame>
      <p:sp>
        <p:nvSpPr>
          <p:cNvPr id="6188" name="Text Box 41"/>
          <p:cNvSpPr txBox="1">
            <a:spLocks noChangeArrowheads="1"/>
          </p:cNvSpPr>
          <p:nvPr/>
        </p:nvSpPr>
        <p:spPr bwMode="auto">
          <a:xfrm>
            <a:off x="152400" y="106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es-ES"/>
          </a:p>
        </p:txBody>
      </p:sp>
      <p:sp>
        <p:nvSpPr>
          <p:cNvPr id="6189" name="Oval 42"/>
          <p:cNvSpPr>
            <a:spLocks noChangeArrowheads="1"/>
          </p:cNvSpPr>
          <p:nvPr/>
        </p:nvSpPr>
        <p:spPr bwMode="auto">
          <a:xfrm>
            <a:off x="0" y="914400"/>
            <a:ext cx="685800" cy="11430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graphicFrame>
        <p:nvGraphicFramePr>
          <p:cNvPr id="6147" name="Object 43"/>
          <p:cNvGraphicFramePr>
            <a:graphicFrameLocks noChangeAspect="1"/>
          </p:cNvGraphicFramePr>
          <p:nvPr/>
        </p:nvGraphicFramePr>
        <p:xfrm>
          <a:off x="8001000" y="1447800"/>
          <a:ext cx="577850" cy="609600"/>
        </p:xfrm>
        <a:graphic>
          <a:graphicData uri="http://schemas.openxmlformats.org/presentationml/2006/ole">
            <p:oleObj spid="_x0000_s6147" name="Image" r:id="rId4" imgW="406063" imgH="431594" progId="">
              <p:embed/>
            </p:oleObj>
          </a:graphicData>
        </a:graphic>
      </p:graphicFrame>
      <p:sp>
        <p:nvSpPr>
          <p:cNvPr id="6190" name="Rectangle 44"/>
          <p:cNvSpPr>
            <a:spLocks noChangeArrowheads="1"/>
          </p:cNvSpPr>
          <p:nvPr/>
        </p:nvSpPr>
        <p:spPr bwMode="auto">
          <a:xfrm>
            <a:off x="8534400" y="15240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s-ES" sz="1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1" name="Oval 45"/>
          <p:cNvSpPr>
            <a:spLocks noChangeArrowheads="1"/>
          </p:cNvSpPr>
          <p:nvPr/>
        </p:nvSpPr>
        <p:spPr bwMode="auto">
          <a:xfrm>
            <a:off x="7924800" y="1295400"/>
            <a:ext cx="1066800" cy="914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graphicFrame>
        <p:nvGraphicFramePr>
          <p:cNvPr id="6148" name="Object 46"/>
          <p:cNvGraphicFramePr>
            <a:graphicFrameLocks noChangeAspect="1"/>
          </p:cNvGraphicFramePr>
          <p:nvPr/>
        </p:nvGraphicFramePr>
        <p:xfrm>
          <a:off x="5181600" y="3581400"/>
          <a:ext cx="457200" cy="533400"/>
        </p:xfrm>
        <a:graphic>
          <a:graphicData uri="http://schemas.openxmlformats.org/presentationml/2006/ole">
            <p:oleObj spid="_x0000_s6148" name="Image" r:id="rId5" imgW="393512" imgH="444288" progId="">
              <p:embed/>
            </p:oleObj>
          </a:graphicData>
        </a:graphic>
      </p:graphicFrame>
      <p:graphicFrame>
        <p:nvGraphicFramePr>
          <p:cNvPr id="6149" name="Object 47"/>
          <p:cNvGraphicFramePr>
            <a:graphicFrameLocks noChangeAspect="1"/>
          </p:cNvGraphicFramePr>
          <p:nvPr/>
        </p:nvGraphicFramePr>
        <p:xfrm>
          <a:off x="8077200" y="2514600"/>
          <a:ext cx="457200" cy="533400"/>
        </p:xfrm>
        <a:graphic>
          <a:graphicData uri="http://schemas.openxmlformats.org/presentationml/2006/ole">
            <p:oleObj spid="_x0000_s6149" name="Image" r:id="rId6" imgW="393512" imgH="456821" progId="">
              <p:embed/>
            </p:oleObj>
          </a:graphicData>
        </a:graphic>
      </p:graphicFrame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5105400" y="3200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+1, +3</a:t>
            </a:r>
            <a:endParaRPr lang="es-ES"/>
          </a:p>
        </p:txBody>
      </p:sp>
      <p:sp>
        <p:nvSpPr>
          <p:cNvPr id="6193" name="Oval 49"/>
          <p:cNvSpPr>
            <a:spLocks noChangeArrowheads="1"/>
          </p:cNvSpPr>
          <p:nvPr/>
        </p:nvSpPr>
        <p:spPr bwMode="auto">
          <a:xfrm>
            <a:off x="5029200" y="2971800"/>
            <a:ext cx="914400" cy="1295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8610600" y="25908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s-ES" sz="1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5" name="Oval 51"/>
          <p:cNvSpPr>
            <a:spLocks noChangeArrowheads="1"/>
          </p:cNvSpPr>
          <p:nvPr/>
        </p:nvSpPr>
        <p:spPr bwMode="auto">
          <a:xfrm>
            <a:off x="8001000" y="2362200"/>
            <a:ext cx="1066800" cy="914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graphicFrame>
        <p:nvGraphicFramePr>
          <p:cNvPr id="6150" name="Object 52"/>
          <p:cNvGraphicFramePr>
            <a:graphicFrameLocks noChangeAspect="1"/>
          </p:cNvGraphicFramePr>
          <p:nvPr/>
        </p:nvGraphicFramePr>
        <p:xfrm>
          <a:off x="152400" y="2057400"/>
          <a:ext cx="457200" cy="457200"/>
        </p:xfrm>
        <a:graphic>
          <a:graphicData uri="http://schemas.openxmlformats.org/presentationml/2006/ole">
            <p:oleObj spid="_x0000_s6150" name="Image" r:id="rId7" imgW="380818" imgH="431594" progId="">
              <p:embed/>
            </p:oleObj>
          </a:graphicData>
        </a:graphic>
      </p:graphicFrame>
      <p:graphicFrame>
        <p:nvGraphicFramePr>
          <p:cNvPr id="6151" name="Object 54"/>
          <p:cNvGraphicFramePr>
            <a:graphicFrameLocks noChangeAspect="1"/>
          </p:cNvGraphicFramePr>
          <p:nvPr/>
        </p:nvGraphicFramePr>
        <p:xfrm>
          <a:off x="7543800" y="1981200"/>
          <a:ext cx="457200" cy="533400"/>
        </p:xfrm>
        <a:graphic>
          <a:graphicData uri="http://schemas.openxmlformats.org/presentationml/2006/ole">
            <p:oleObj spid="_x0000_s6151" name="Image" r:id="rId8" imgW="367865" imgH="444288" progId="">
              <p:embed/>
            </p:oleObj>
          </a:graphicData>
        </a:graphic>
      </p:graphicFrame>
      <p:sp>
        <p:nvSpPr>
          <p:cNvPr id="6196" name="Text Box 55"/>
          <p:cNvSpPr txBox="1">
            <a:spLocks noChangeArrowheads="1"/>
          </p:cNvSpPr>
          <p:nvPr/>
        </p:nvSpPr>
        <p:spPr bwMode="auto">
          <a:xfrm>
            <a:off x="7010400" y="2057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s-ES"/>
          </a:p>
        </p:txBody>
      </p:sp>
      <p:sp>
        <p:nvSpPr>
          <p:cNvPr id="6197" name="Oval 56"/>
          <p:cNvSpPr>
            <a:spLocks noChangeArrowheads="1"/>
          </p:cNvSpPr>
          <p:nvPr/>
        </p:nvSpPr>
        <p:spPr bwMode="auto">
          <a:xfrm>
            <a:off x="7010400" y="1905000"/>
            <a:ext cx="1066800" cy="7620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6198" name="Text Box 57"/>
          <p:cNvSpPr txBox="1">
            <a:spLocks noChangeArrowheads="1"/>
          </p:cNvSpPr>
          <p:nvPr/>
        </p:nvSpPr>
        <p:spPr bwMode="auto">
          <a:xfrm>
            <a:off x="76200" y="2590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es-ES"/>
          </a:p>
        </p:txBody>
      </p:sp>
      <p:sp>
        <p:nvSpPr>
          <p:cNvPr id="6199" name="Oval 58"/>
          <p:cNvSpPr>
            <a:spLocks noChangeArrowheads="1"/>
          </p:cNvSpPr>
          <p:nvPr/>
        </p:nvSpPr>
        <p:spPr bwMode="auto">
          <a:xfrm>
            <a:off x="0" y="2057400"/>
            <a:ext cx="685800" cy="11430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graphicFrame>
        <p:nvGraphicFramePr>
          <p:cNvPr id="6152" name="Object 59"/>
          <p:cNvGraphicFramePr>
            <a:graphicFrameLocks noChangeAspect="1"/>
          </p:cNvGraphicFramePr>
          <p:nvPr/>
        </p:nvGraphicFramePr>
        <p:xfrm>
          <a:off x="6629400" y="3048000"/>
          <a:ext cx="501650" cy="533400"/>
        </p:xfrm>
        <a:graphic>
          <a:graphicData uri="http://schemas.openxmlformats.org/presentationml/2006/ole">
            <p:oleObj spid="_x0000_s6152" name="Image" r:id="rId9" imgW="393512" imgH="419048" progId="">
              <p:embed/>
            </p:oleObj>
          </a:graphicData>
        </a:graphic>
      </p:graphicFrame>
      <p:sp>
        <p:nvSpPr>
          <p:cNvPr id="6200" name="Text Box 60"/>
          <p:cNvSpPr txBox="1">
            <a:spLocks noChangeArrowheads="1"/>
          </p:cNvSpPr>
          <p:nvPr/>
        </p:nvSpPr>
        <p:spPr bwMode="auto">
          <a:xfrm>
            <a:off x="7162800" y="3200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+ 2, +4</a:t>
            </a:r>
            <a:endParaRPr lang="es-ES"/>
          </a:p>
        </p:txBody>
      </p:sp>
      <p:sp>
        <p:nvSpPr>
          <p:cNvPr id="6201" name="Oval 61"/>
          <p:cNvSpPr>
            <a:spLocks noChangeArrowheads="1"/>
          </p:cNvSpPr>
          <p:nvPr/>
        </p:nvSpPr>
        <p:spPr bwMode="auto">
          <a:xfrm>
            <a:off x="6477000" y="2895600"/>
            <a:ext cx="1524000" cy="7620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27" name="26 Rectángulo"/>
          <p:cNvSpPr/>
          <p:nvPr/>
        </p:nvSpPr>
        <p:spPr>
          <a:xfrm>
            <a:off x="1259632" y="1844824"/>
            <a:ext cx="1440160" cy="968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srgbClr val="0000FF"/>
                </a:solidFill>
              </a:rPr>
              <a:t>M</a:t>
            </a:r>
            <a:r>
              <a:rPr lang="es-ES" sz="4400" dirty="0">
                <a:solidFill>
                  <a:srgbClr val="FF0000"/>
                </a:solidFill>
              </a:rPr>
              <a:t>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solidFill>
                  <a:schemeClr val="tx1"/>
                </a:solidFill>
              </a:rPr>
              <a:t>Sal </a:t>
            </a:r>
            <a:r>
              <a:rPr lang="es-ES" sz="1050" dirty="0" smtClean="0">
                <a:solidFill>
                  <a:schemeClr val="tx1"/>
                </a:solidFill>
              </a:rPr>
              <a:t>neutra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utoUpdateAnimBg="0"/>
      <p:bldP spid="192516" grpId="0" autoUpdateAnimBg="0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7345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_tradnl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COMPUESTOS BINARIOS SALES BINARIAS</a:t>
            </a:r>
            <a:endParaRPr lang="es-ES" sz="2400" b="1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1475656" y="1066800"/>
            <a:ext cx="47394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es-ES" sz="1800" b="1" dirty="0" smtClean="0">
                <a:solidFill>
                  <a:srgbClr val="FF3300"/>
                </a:solidFill>
                <a:latin typeface="Tahoma" pitchFamily="34" charset="0"/>
              </a:rPr>
              <a:t>: </a:t>
            </a:r>
            <a:r>
              <a:rPr lang="es-ES" sz="1800" b="1" dirty="0">
                <a:solidFill>
                  <a:srgbClr val="C00000"/>
                </a:solidFill>
                <a:latin typeface="Tahoma" pitchFamily="34" charset="0"/>
              </a:rPr>
              <a:t>son combinaciones de </a:t>
            </a:r>
            <a:r>
              <a:rPr lang="es-ES" sz="1800" b="1" u="sng" dirty="0">
                <a:solidFill>
                  <a:srgbClr val="C00000"/>
                </a:solidFill>
                <a:latin typeface="Tahoma" pitchFamily="34" charset="0"/>
              </a:rPr>
              <a:t>dos  no metales</a:t>
            </a:r>
            <a:r>
              <a:rPr lang="es-ES" sz="1800" b="1" dirty="0">
                <a:solidFill>
                  <a:srgbClr val="C00000"/>
                </a:solidFill>
                <a:latin typeface="Tahoma" pitchFamily="34" charset="0"/>
              </a:rPr>
              <a:t>. Se escribe a la izquierda el elemento que se encuentre primero en esta relación</a:t>
            </a:r>
            <a:r>
              <a:rPr lang="es-ES" sz="1800" b="1" dirty="0" smtClean="0">
                <a:solidFill>
                  <a:srgbClr val="C00000"/>
                </a:solidFill>
                <a:latin typeface="Tahoma" pitchFamily="34" charset="0"/>
              </a:rPr>
              <a:t>:</a:t>
            </a:r>
            <a:endParaRPr lang="es-ES" sz="18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graphicFrame>
        <p:nvGraphicFramePr>
          <p:cNvPr id="193572" name="Group 36"/>
          <p:cNvGraphicFramePr>
            <a:graphicFrameLocks noGrp="1"/>
          </p:cNvGraphicFramePr>
          <p:nvPr/>
        </p:nvGraphicFramePr>
        <p:xfrm>
          <a:off x="152400" y="3429000"/>
          <a:ext cx="7620000" cy="3017520"/>
        </p:xfrm>
        <a:graphic>
          <a:graphicData uri="http://schemas.openxmlformats.org/drawingml/2006/table">
            <a:tbl>
              <a:tblPr/>
              <a:tblGrid>
                <a:gridCol w="1473200"/>
                <a:gridCol w="2608263"/>
                <a:gridCol w="2592387"/>
                <a:gridCol w="94615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Compuesto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Sistemática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Stock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Trad.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BrF</a:t>
                      </a:r>
                      <a:r>
                        <a:rPr kumimoji="0" lang="es-E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trifluoruro de bromo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fluoruro de bromo (III)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BrCl</a:t>
                      </a:r>
                      <a:endParaRPr kumimoji="0" lang="es-ES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cloruro de bromo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cloruro de bromo (I)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CCl</a:t>
                      </a:r>
                      <a:r>
                        <a:rPr kumimoji="0" lang="es-E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tetracloruro de carbono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cloruro de carbono (IV)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As</a:t>
                      </a:r>
                      <a:r>
                        <a:rPr kumimoji="0" lang="es-E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Se</a:t>
                      </a:r>
                      <a:r>
                        <a:rPr kumimoji="0" lang="es-E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triseleniuro de diarsénico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seleniuro de arsénico (III)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70" name="Object 37"/>
          <p:cNvGraphicFramePr>
            <a:graphicFrameLocks noChangeAspect="1"/>
          </p:cNvGraphicFramePr>
          <p:nvPr/>
        </p:nvGraphicFramePr>
        <p:xfrm>
          <a:off x="8001000" y="1447800"/>
          <a:ext cx="577850" cy="609600"/>
        </p:xfrm>
        <a:graphic>
          <a:graphicData uri="http://schemas.openxmlformats.org/presentationml/2006/ole">
            <p:oleObj spid="_x0000_s7170" name="Image" r:id="rId3" imgW="406063" imgH="431594" progId="">
              <p:embed/>
            </p:oleObj>
          </a:graphicData>
        </a:graphic>
      </p:graphicFrame>
      <p:sp>
        <p:nvSpPr>
          <p:cNvPr id="7210" name="Rectangle 38"/>
          <p:cNvSpPr>
            <a:spLocks noChangeArrowheads="1"/>
          </p:cNvSpPr>
          <p:nvPr/>
        </p:nvSpPr>
        <p:spPr bwMode="auto">
          <a:xfrm>
            <a:off x="8534400" y="15240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s-ES" sz="1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1" name="Oval 39"/>
          <p:cNvSpPr>
            <a:spLocks noChangeArrowheads="1"/>
          </p:cNvSpPr>
          <p:nvPr/>
        </p:nvSpPr>
        <p:spPr bwMode="auto">
          <a:xfrm>
            <a:off x="7924800" y="1295400"/>
            <a:ext cx="1066800" cy="685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graphicFrame>
        <p:nvGraphicFramePr>
          <p:cNvPr id="7171" name="Object 40"/>
          <p:cNvGraphicFramePr>
            <a:graphicFrameLocks noChangeAspect="1"/>
          </p:cNvGraphicFramePr>
          <p:nvPr/>
        </p:nvGraphicFramePr>
        <p:xfrm>
          <a:off x="8077200" y="2514600"/>
          <a:ext cx="457200" cy="533400"/>
        </p:xfrm>
        <a:graphic>
          <a:graphicData uri="http://schemas.openxmlformats.org/presentationml/2006/ole">
            <p:oleObj spid="_x0000_s7171" name="Image" r:id="rId4" imgW="393512" imgH="456821" progId="">
              <p:embed/>
            </p:oleObj>
          </a:graphicData>
        </a:graphic>
      </p:graphicFrame>
      <p:sp>
        <p:nvSpPr>
          <p:cNvPr id="7212" name="Rectangle 41"/>
          <p:cNvSpPr>
            <a:spLocks noChangeArrowheads="1"/>
          </p:cNvSpPr>
          <p:nvPr/>
        </p:nvSpPr>
        <p:spPr bwMode="auto">
          <a:xfrm>
            <a:off x="7994650" y="29718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-1,+1, +3, </a:t>
            </a:r>
          </a:p>
          <a:p>
            <a:pPr>
              <a:spcBef>
                <a:spcPct val="0"/>
              </a:spcBef>
            </a:pPr>
            <a:r>
              <a:rPr lang="en-GB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+5, +7</a:t>
            </a:r>
            <a:endParaRPr lang="es-ES" sz="1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2" name="Object 43"/>
          <p:cNvGraphicFramePr>
            <a:graphicFrameLocks noChangeAspect="1"/>
          </p:cNvGraphicFramePr>
          <p:nvPr/>
        </p:nvGraphicFramePr>
        <p:xfrm>
          <a:off x="8001000" y="1981200"/>
          <a:ext cx="533400" cy="533400"/>
        </p:xfrm>
        <a:graphic>
          <a:graphicData uri="http://schemas.openxmlformats.org/presentationml/2006/ole">
            <p:oleObj spid="_x0000_s7172" name="Image" r:id="rId5" imgW="393512" imgH="431594" progId="">
              <p:embed/>
            </p:oleObj>
          </a:graphicData>
        </a:graphic>
      </p:graphicFrame>
      <p:graphicFrame>
        <p:nvGraphicFramePr>
          <p:cNvPr id="7173" name="Object 46"/>
          <p:cNvGraphicFramePr>
            <a:graphicFrameLocks noChangeAspect="1"/>
          </p:cNvGraphicFramePr>
          <p:nvPr/>
        </p:nvGraphicFramePr>
        <p:xfrm>
          <a:off x="6629400" y="1371600"/>
          <a:ext cx="533400" cy="609600"/>
        </p:xfrm>
        <a:graphic>
          <a:graphicData uri="http://schemas.openxmlformats.org/presentationml/2006/ole">
            <p:oleObj spid="_x0000_s7173" name="Image" r:id="rId6" imgW="419048" imgH="456821" progId="">
              <p:embed/>
            </p:oleObj>
          </a:graphicData>
        </a:graphic>
      </p:graphicFrame>
      <p:sp>
        <p:nvSpPr>
          <p:cNvPr id="7213" name="Oval 47"/>
          <p:cNvSpPr>
            <a:spLocks noChangeArrowheads="1"/>
          </p:cNvSpPr>
          <p:nvPr/>
        </p:nvSpPr>
        <p:spPr bwMode="auto">
          <a:xfrm>
            <a:off x="6324600" y="533400"/>
            <a:ext cx="1066800" cy="1447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7214" name="Rectangle 48"/>
          <p:cNvSpPr>
            <a:spLocks noChangeArrowheads="1"/>
          </p:cNvSpPr>
          <p:nvPr/>
        </p:nvSpPr>
        <p:spPr bwMode="auto">
          <a:xfrm>
            <a:off x="6400800" y="914400"/>
            <a:ext cx="78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+2, +4</a:t>
            </a:r>
            <a:endParaRPr lang="es-ES" sz="1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4" name="Object 49"/>
          <p:cNvGraphicFramePr>
            <a:graphicFrameLocks noChangeAspect="1"/>
          </p:cNvGraphicFramePr>
          <p:nvPr/>
        </p:nvGraphicFramePr>
        <p:xfrm>
          <a:off x="7086600" y="2514600"/>
          <a:ext cx="457200" cy="533400"/>
        </p:xfrm>
        <a:graphic>
          <a:graphicData uri="http://schemas.openxmlformats.org/presentationml/2006/ole">
            <p:oleObj spid="_x0000_s7174" name="Image" r:id="rId7" imgW="393512" imgH="431594" progId="">
              <p:embed/>
            </p:oleObj>
          </a:graphicData>
        </a:graphic>
      </p:graphicFrame>
      <p:graphicFrame>
        <p:nvGraphicFramePr>
          <p:cNvPr id="7175" name="Object 50"/>
          <p:cNvGraphicFramePr>
            <a:graphicFrameLocks noChangeAspect="1"/>
          </p:cNvGraphicFramePr>
          <p:nvPr/>
        </p:nvGraphicFramePr>
        <p:xfrm>
          <a:off x="7543800" y="2514600"/>
          <a:ext cx="517525" cy="533400"/>
        </p:xfrm>
        <a:graphic>
          <a:graphicData uri="http://schemas.openxmlformats.org/presentationml/2006/ole">
            <p:oleObj spid="_x0000_s7175" name="Image" r:id="rId8" imgW="406063" imgH="419048" progId="">
              <p:embed/>
            </p:oleObj>
          </a:graphicData>
        </a:graphic>
      </p:graphicFrame>
      <p:sp>
        <p:nvSpPr>
          <p:cNvPr id="7215" name="Oval 42"/>
          <p:cNvSpPr>
            <a:spLocks noChangeArrowheads="1"/>
          </p:cNvSpPr>
          <p:nvPr/>
        </p:nvSpPr>
        <p:spPr bwMode="auto">
          <a:xfrm>
            <a:off x="7467600" y="2133600"/>
            <a:ext cx="609600" cy="914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7216" name="Text Box 51"/>
          <p:cNvSpPr txBox="1">
            <a:spLocks noChangeArrowheads="1"/>
          </p:cNvSpPr>
          <p:nvPr/>
        </p:nvSpPr>
        <p:spPr bwMode="auto">
          <a:xfrm>
            <a:off x="7620000" y="2209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s-ES" sz="1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7" name="Oval 52"/>
          <p:cNvSpPr>
            <a:spLocks noChangeArrowheads="1"/>
          </p:cNvSpPr>
          <p:nvPr/>
        </p:nvSpPr>
        <p:spPr bwMode="auto">
          <a:xfrm>
            <a:off x="8001000" y="1981200"/>
            <a:ext cx="1143000" cy="21336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7218" name="Oval 53"/>
          <p:cNvSpPr>
            <a:spLocks noChangeArrowheads="1"/>
          </p:cNvSpPr>
          <p:nvPr/>
        </p:nvSpPr>
        <p:spPr bwMode="auto">
          <a:xfrm>
            <a:off x="6934200" y="2133600"/>
            <a:ext cx="609600" cy="914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7219" name="Text Box 54"/>
          <p:cNvSpPr txBox="1">
            <a:spLocks noChangeArrowheads="1"/>
          </p:cNvSpPr>
          <p:nvPr/>
        </p:nvSpPr>
        <p:spPr bwMode="auto">
          <a:xfrm>
            <a:off x="7086600" y="2209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endParaRPr lang="es-ES" sz="18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39552" y="2636912"/>
            <a:ext cx="6062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es-ES" sz="1800" b="1" dirty="0" smtClean="0">
                <a:solidFill>
                  <a:schemeClr val="folHlink"/>
                </a:solidFill>
                <a:latin typeface="Tahoma" pitchFamily="34" charset="0"/>
              </a:rPr>
              <a:t>B&lt;Si&lt;C&lt;Sb&lt;As&lt;P&lt;N&lt;Te&lt;Se&lt;S&lt;I&lt;Br&lt;Cl&lt;O&lt;F</a:t>
            </a:r>
            <a:r>
              <a:rPr lang="es-ES" sz="1800" b="1" dirty="0">
                <a:solidFill>
                  <a:schemeClr val="folHlink"/>
                </a:solidFill>
                <a:latin typeface="Tahoma" pitchFamily="34" charset="0"/>
              </a:rPr>
              <a:t>.</a:t>
            </a:r>
            <a:endParaRPr lang="es-ES_tradnl" sz="1800" b="1" dirty="0">
              <a:solidFill>
                <a:schemeClr val="folHlink"/>
              </a:solidFill>
              <a:latin typeface="Tahom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•"/>
              <a:defRPr/>
            </a:pPr>
            <a:r>
              <a:rPr lang="es-ES" sz="1800" b="1" dirty="0">
                <a:solidFill>
                  <a:srgbClr val="C00000"/>
                </a:solidFill>
                <a:latin typeface="Tahoma" pitchFamily="34" charset="0"/>
              </a:rPr>
              <a:t>Se recomienda la nomenclatura SISTEMATICA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51520" y="1052736"/>
            <a:ext cx="1224136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solidFill>
                  <a:srgbClr val="FF0000"/>
                </a:solidFill>
              </a:rPr>
              <a:t>XX</a:t>
            </a:r>
            <a:endParaRPr lang="es-ES" sz="440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solidFill>
                  <a:srgbClr val="FF0000"/>
                </a:solidFill>
              </a:rPr>
              <a:t>Sal </a:t>
            </a:r>
            <a:r>
              <a:rPr lang="es-ES" sz="1050" dirty="0" smtClean="0">
                <a:solidFill>
                  <a:srgbClr val="FF0000"/>
                </a:solidFill>
              </a:rPr>
              <a:t>volátil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autoUpdateAnimBg="0"/>
      <p:bldP spid="2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Rectángulo"/>
          <p:cNvSpPr>
            <a:spLocks noChangeArrowheads="1"/>
          </p:cNvSpPr>
          <p:nvPr/>
        </p:nvSpPr>
        <p:spPr bwMode="auto">
          <a:xfrm>
            <a:off x="428625" y="346075"/>
            <a:ext cx="77152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>
              <a:buClr>
                <a:srgbClr val="993300"/>
              </a:buClr>
            </a:pPr>
            <a:r>
              <a:rPr lang="es-MX" sz="2400" b="1">
                <a:solidFill>
                  <a:srgbClr val="FF00FF"/>
                </a:solidFill>
                <a:latin typeface="Arial" charset="0"/>
                <a:cs typeface="Arial" charset="0"/>
              </a:rPr>
              <a:t>      </a:t>
            </a:r>
            <a:r>
              <a:rPr lang="es-MX" sz="2400" b="1">
                <a:solidFill>
                  <a:schemeClr val="tx1"/>
                </a:solidFill>
                <a:latin typeface="Arial" charset="0"/>
                <a:cs typeface="Arial" charset="0"/>
              </a:rPr>
              <a:t>TAREA EXTRA-CLASE</a:t>
            </a:r>
          </a:p>
          <a:p>
            <a:pPr marL="609600" indent="-609600" algn="just">
              <a:buClr>
                <a:srgbClr val="993300"/>
              </a:buClr>
            </a:pPr>
            <a:endParaRPr lang="es-MX" sz="24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609600" indent="-609600" algn="just">
              <a:buClr>
                <a:srgbClr val="993300"/>
              </a:buClr>
            </a:pPr>
            <a:r>
              <a:rPr lang="es-MX" sz="2400" b="1">
                <a:solidFill>
                  <a:schemeClr val="tx1"/>
                </a:solidFill>
                <a:latin typeface="Arial" charset="0"/>
                <a:cs typeface="Arial" charset="0"/>
              </a:rPr>
              <a:t>       1) Investigar en medicamentos de uso común y en productos del hogar, el contenido, de los mismos. </a:t>
            </a:r>
          </a:p>
          <a:p>
            <a:pPr marL="609600" indent="-609600" algn="just">
              <a:buClr>
                <a:srgbClr val="993300"/>
              </a:buClr>
            </a:pPr>
            <a:r>
              <a:rPr lang="es-MX" sz="2400" b="1">
                <a:solidFill>
                  <a:schemeClr val="tx1"/>
                </a:solidFill>
                <a:latin typeface="Arial" charset="0"/>
                <a:cs typeface="Arial" charset="0"/>
              </a:rPr>
              <a:t>       2) Anote las sustancias químicas de que están formadas las mezclas de esos productos. </a:t>
            </a:r>
          </a:p>
          <a:p>
            <a:pPr marL="609600" indent="-609600" algn="just">
              <a:buClr>
                <a:srgbClr val="993300"/>
              </a:buClr>
            </a:pPr>
            <a:r>
              <a:rPr lang="es-MX" sz="2400" b="1">
                <a:solidFill>
                  <a:schemeClr val="tx1"/>
                </a:solidFill>
                <a:latin typeface="Arial" charset="0"/>
                <a:cs typeface="Arial" charset="0"/>
              </a:rPr>
              <a:t>       3) Escriba el nombre y formula de esas sustancias químicas. </a:t>
            </a:r>
          </a:p>
        </p:txBody>
      </p:sp>
      <p:pic>
        <p:nvPicPr>
          <p:cNvPr id="3" name="Picture 5" descr="M:\PFiles\MSOffice\Clipart\standard\stddir3\HM00170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5072063"/>
            <a:ext cx="152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M:\PFiles\MSOffice\Clipart\standard\stddir3\HH01661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5143500"/>
            <a:ext cx="183356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924" name="Group 724"/>
          <p:cNvGraphicFramePr>
            <a:graphicFrameLocks noGrp="1"/>
          </p:cNvGraphicFramePr>
          <p:nvPr/>
        </p:nvGraphicFramePr>
        <p:xfrm>
          <a:off x="152400" y="1295400"/>
          <a:ext cx="4343400" cy="5394960"/>
        </p:xfrm>
        <a:graphic>
          <a:graphicData uri="http://schemas.openxmlformats.org/drawingml/2006/table">
            <a:tbl>
              <a:tblPr/>
              <a:tblGrid>
                <a:gridCol w="1524000"/>
                <a:gridCol w="1447800"/>
                <a:gridCol w="13716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Elementos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 de oxidación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1 (1A)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H, Li, Na, K, Rb, Cs, Fr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2 (2A)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Be, Mg, Ca, Sr, Ba, Ra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6 (6B)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+2,+3,+6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7 (7B)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+2, +3, +4, +6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+7</a:t>
                      </a:r>
                      <a:endParaRPr kumimoji="0" lang="pt-P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8 (8B)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 +3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9 (8B)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10 (8B)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11 (1B)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 +2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 +3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9926" name="Group 726"/>
          <p:cNvGraphicFramePr>
            <a:graphicFrameLocks noGrp="1"/>
          </p:cNvGraphicFramePr>
          <p:nvPr/>
        </p:nvGraphicFramePr>
        <p:xfrm>
          <a:off x="4643438" y="1322388"/>
          <a:ext cx="4267200" cy="5321639"/>
        </p:xfrm>
        <a:graphic>
          <a:graphicData uri="http://schemas.openxmlformats.org/drawingml/2006/table">
            <a:tbl>
              <a:tblPr/>
              <a:tblGrid>
                <a:gridCol w="1008063"/>
                <a:gridCol w="1409700"/>
                <a:gridCol w="1849437"/>
              </a:tblGrid>
              <a:tr h="653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Elementos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 de oxidación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12 (2B)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Zn, Cd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Hg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 +2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13 (3A)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B, Al, Ga, In, Tl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+3,-3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14 (4A)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Ge, Sn, Pb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 +4, -4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 +4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+ 2, +4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15 (5A)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N, P, As, Sb, 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-3,+3,+5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16 (6A)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Se, Te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 +4, +6, -2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 +4, +6, 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Grupo 17 (7A)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Cl, Br, I, At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 +3, +5, +7, -1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882" name="Text Box 682"/>
          <p:cNvSpPr txBox="1">
            <a:spLocks noChangeArrowheads="1"/>
          </p:cNvSpPr>
          <p:nvPr/>
        </p:nvSpPr>
        <p:spPr bwMode="auto">
          <a:xfrm>
            <a:off x="285720" y="142852"/>
            <a:ext cx="8358246" cy="915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es-ES_tradnl" sz="1800" dirty="0">
                <a:latin typeface="Tahoma" pitchFamily="34" charset="0"/>
                <a:cs typeface="Tahoma" pitchFamily="34" charset="0"/>
              </a:rPr>
              <a:t> Número de oxidación de un elemento viene a ser equivalente a su </a:t>
            </a:r>
            <a:r>
              <a:rPr lang="es-ES_tradnl" sz="1800" b="1" i="1" dirty="0">
                <a:latin typeface="Tahoma" pitchFamily="34" charset="0"/>
                <a:cs typeface="Tahoma" pitchFamily="34" charset="0"/>
              </a:rPr>
              <a:t>capacidad de combinación con un signo positivo o negativo</a:t>
            </a:r>
            <a:r>
              <a:rPr lang="es-ES_tradnl" sz="1800" dirty="0">
                <a:latin typeface="Tahoma" pitchFamily="34" charset="0"/>
                <a:cs typeface="Tahoma" pitchFamily="34" charset="0"/>
              </a:rPr>
              <a:t>. En la tabla siguiente se indican los estados de oxidación </a:t>
            </a:r>
            <a:r>
              <a:rPr lang="es-ES_tradnl" sz="1800" i="1" dirty="0">
                <a:latin typeface="Tahoma" pitchFamily="34" charset="0"/>
                <a:cs typeface="Tahoma" pitchFamily="34" charset="0"/>
              </a:rPr>
              <a:t>formales</a:t>
            </a:r>
            <a:r>
              <a:rPr lang="es-ES_tradnl" sz="1800" dirty="0">
                <a:latin typeface="Tahoma" pitchFamily="34" charset="0"/>
                <a:cs typeface="Tahoma" pitchFamily="34" charset="0"/>
              </a:rPr>
              <a:t> </a:t>
            </a:r>
            <a:r>
              <a:rPr lang="es-ES_tradnl" sz="1800" u="sng" dirty="0">
                <a:latin typeface="Tahoma" pitchFamily="34" charset="0"/>
                <a:cs typeface="Tahoma" pitchFamily="34" charset="0"/>
              </a:rPr>
              <a:t>más usuales.</a:t>
            </a:r>
            <a:endParaRPr lang="es-ES" sz="1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3" name="Text Box 99"/>
          <p:cNvSpPr txBox="1">
            <a:spLocks noChangeArrowheads="1"/>
          </p:cNvSpPr>
          <p:nvPr/>
        </p:nvSpPr>
        <p:spPr bwMode="auto">
          <a:xfrm>
            <a:off x="798513" y="142875"/>
            <a:ext cx="7345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_tradnl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ademy Engraved LET" pitchFamily="2" charset="0"/>
              </a:rPr>
              <a:t>SUSTANCIAS SIMPLES</a:t>
            </a:r>
            <a:endParaRPr lang="es-ES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cademy Engraved LET" pitchFamily="2" charset="0"/>
            </a:endParaRPr>
          </a:p>
        </p:txBody>
      </p:sp>
      <p:sp>
        <p:nvSpPr>
          <p:cNvPr id="18435" name="Rectangle 100"/>
          <p:cNvSpPr>
            <a:spLocks noChangeArrowheads="1"/>
          </p:cNvSpPr>
          <p:nvPr/>
        </p:nvSpPr>
        <p:spPr bwMode="auto">
          <a:xfrm>
            <a:off x="609600" y="685800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s-ES_tradnl" sz="2000" b="1">
                <a:latin typeface="Times New Roman" pitchFamily="18" charset="0"/>
              </a:rPr>
              <a:t>Se llaman </a:t>
            </a:r>
            <a:r>
              <a:rPr lang="es-ES_tradnl" sz="2000" b="1" u="sng">
                <a:latin typeface="Times New Roman" pitchFamily="18" charset="0"/>
              </a:rPr>
              <a:t>sustancias simples</a:t>
            </a:r>
            <a:r>
              <a:rPr lang="es-ES_tradnl" sz="2000" b="1">
                <a:latin typeface="Times New Roman" pitchFamily="18" charset="0"/>
              </a:rPr>
              <a:t> a aquellas que están constituidas por </a:t>
            </a:r>
            <a:r>
              <a:rPr lang="es-ES_tradnl" sz="2000" b="1" u="sng">
                <a:latin typeface="Times New Roman" pitchFamily="18" charset="0"/>
              </a:rPr>
              <a:t>átomos de un sólo elemento</a:t>
            </a:r>
            <a:r>
              <a:rPr lang="es-ES_tradnl" sz="2000" b="1">
                <a:latin typeface="Times New Roman" pitchFamily="18" charset="0"/>
              </a:rPr>
              <a:t>. </a:t>
            </a:r>
            <a:endParaRPr lang="es-ES" sz="2000" b="1">
              <a:latin typeface="Times New Roman" pitchFamily="18" charset="0"/>
            </a:endParaRPr>
          </a:p>
        </p:txBody>
      </p:sp>
      <p:graphicFrame>
        <p:nvGraphicFramePr>
          <p:cNvPr id="6566" name="Group 422"/>
          <p:cNvGraphicFramePr>
            <a:graphicFrameLocks noGrp="1"/>
          </p:cNvGraphicFramePr>
          <p:nvPr/>
        </p:nvGraphicFramePr>
        <p:xfrm>
          <a:off x="1676400" y="1749425"/>
          <a:ext cx="6477000" cy="4008384"/>
        </p:xfrm>
        <a:graphic>
          <a:graphicData uri="http://schemas.openxmlformats.org/drawingml/2006/table">
            <a:tbl>
              <a:tblPr/>
              <a:tblGrid>
                <a:gridCol w="2159000"/>
                <a:gridCol w="2159000"/>
                <a:gridCol w="2159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Compuesto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Sistemática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(IUPAC)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Tradicional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(Antigua)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r>
                        <a:rPr kumimoji="0" lang="es-E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dihidrógeno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hidrógeno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0" lang="es-E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iflúor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flúor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Cl</a:t>
                      </a:r>
                      <a:r>
                        <a:rPr kumimoji="0" lang="es-E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dicloro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loro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Br</a:t>
                      </a:r>
                      <a:r>
                        <a:rPr kumimoji="0" lang="es-E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dibromo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bromo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  <a:r>
                        <a:rPr kumimoji="0" lang="es-E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diyodo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yodo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s-E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dioxígeno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oxígeno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s-E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trioxígeno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ozono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r>
                        <a:rPr kumimoji="0" lang="es-E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octaazufre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azufre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r>
                        <a:rPr kumimoji="0" lang="es-E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Tetrafósforo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ósforo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567" name="Text Box 423"/>
          <p:cNvSpPr txBox="1">
            <a:spLocks noChangeArrowheads="1"/>
          </p:cNvSpPr>
          <p:nvPr/>
        </p:nvSpPr>
        <p:spPr bwMode="auto">
          <a:xfrm>
            <a:off x="142875" y="5848350"/>
            <a:ext cx="736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s-ES" sz="1800" b="1">
                <a:solidFill>
                  <a:srgbClr val="FF3300"/>
                </a:solidFill>
                <a:latin typeface="Tahoma" pitchFamily="34" charset="0"/>
              </a:rPr>
              <a:t> Los gases nobles son monoatómicos: He, Ne, Ar, Kr, Xe, Rn</a:t>
            </a:r>
          </a:p>
        </p:txBody>
      </p:sp>
      <p:sp>
        <p:nvSpPr>
          <p:cNvPr id="6568" name="Text Box 424"/>
          <p:cNvSpPr txBox="1">
            <a:spLocks noChangeArrowheads="1"/>
          </p:cNvSpPr>
          <p:nvPr/>
        </p:nvSpPr>
        <p:spPr bwMode="auto">
          <a:xfrm>
            <a:off x="142875" y="6145213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s-ES" sz="1800" b="1">
                <a:solidFill>
                  <a:srgbClr val="FF3300"/>
                </a:solidFill>
                <a:latin typeface="Tahoma" pitchFamily="34" charset="0"/>
              </a:rPr>
              <a:t> Los metales</a:t>
            </a:r>
            <a:r>
              <a:rPr lang="es-ES_tradnl" sz="1800" b="1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1800" b="1">
                <a:solidFill>
                  <a:srgbClr val="FF3300"/>
                </a:solidFill>
                <a:latin typeface="Tahoma" pitchFamily="34" charset="0"/>
              </a:rPr>
              <a:t>se representan simplemente</a:t>
            </a:r>
            <a:r>
              <a:rPr lang="es-ES_tradnl" sz="1800" b="1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1800" b="1">
                <a:solidFill>
                  <a:srgbClr val="FF3300"/>
                </a:solidFill>
                <a:latin typeface="Tahoma" pitchFamily="34" charset="0"/>
              </a:rPr>
              <a:t>mediante el símbolo: Cu, Sn, Fe, Ag, …</a:t>
            </a:r>
          </a:p>
        </p:txBody>
      </p:sp>
      <p:sp>
        <p:nvSpPr>
          <p:cNvPr id="18484" name="Rectangle 425"/>
          <p:cNvSpPr>
            <a:spLocks noChangeArrowheads="1"/>
          </p:cNvSpPr>
          <p:nvPr/>
        </p:nvSpPr>
        <p:spPr bwMode="auto">
          <a:xfrm>
            <a:off x="500063" y="381000"/>
            <a:ext cx="8186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spcBef>
                <a:spcPct val="0"/>
              </a:spcBef>
            </a:pPr>
            <a:endParaRPr lang="es-MX" sz="2400" b="1">
              <a:solidFill>
                <a:srgbClr val="CC0099"/>
              </a:solidFill>
              <a:latin typeface="Academy Engraved LET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7" grpId="0" autoUpdateAnimBg="0"/>
      <p:bldP spid="656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571500"/>
            <a:ext cx="8226425" cy="49291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b="1" dirty="0" err="1">
                <a:latin typeface="Arial" pitchFamily="34" charset="0"/>
                <a:cs typeface="Arial" pitchFamily="34" charset="0"/>
              </a:rPr>
              <a:t>Sustancias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> simples</a:t>
            </a:r>
            <a:br>
              <a:rPr lang="en-GB" sz="4000" b="1" dirty="0">
                <a:latin typeface="Arial" pitchFamily="34" charset="0"/>
                <a:cs typeface="Arial" pitchFamily="34" charset="0"/>
              </a:rPr>
            </a:br>
            <a:r>
              <a:rPr lang="en-GB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 smtClean="0">
                <a:latin typeface="Arial" pitchFamily="34" charset="0"/>
                <a:cs typeface="Arial" pitchFamily="34" charset="0"/>
              </a:rPr>
            </a:br>
            <a:r>
              <a:rPr lang="en-GB" sz="12000" dirty="0" smtClean="0"/>
              <a:t>O</a:t>
            </a:r>
            <a:r>
              <a:rPr lang="en-GB" sz="12000" baseline="-25000" dirty="0" smtClean="0"/>
              <a:t>2  </a:t>
            </a:r>
            <a:br>
              <a:rPr lang="en-GB" sz="12000" baseline="-25000" dirty="0" smtClean="0"/>
            </a:br>
            <a:r>
              <a:rPr lang="en-GB" sz="12000" baseline="-25000" dirty="0" err="1" smtClean="0"/>
              <a:t>oxígeno</a:t>
            </a:r>
            <a:endParaRPr lang="en-GB" sz="12000" baseline="-25000" dirty="0"/>
          </a:p>
        </p:txBody>
      </p:sp>
    </p:spTree>
  </p:cSld>
  <p:clrMapOvr>
    <a:masterClrMapping/>
  </p:clrMapOvr>
  <p:transition advTm="14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85750" y="619125"/>
            <a:ext cx="8226425" cy="50958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err="1"/>
              <a:t>Sustancias</a:t>
            </a:r>
            <a:r>
              <a:rPr lang="en-GB" sz="4000" dirty="0"/>
              <a:t> simples</a:t>
            </a:r>
            <a:br>
              <a:rPr lang="en-GB" sz="4000" dirty="0"/>
            </a:br>
            <a:r>
              <a:rPr lang="en-GB" sz="12000" dirty="0"/>
              <a:t>Cl</a:t>
            </a:r>
            <a:r>
              <a:rPr lang="en-GB" sz="12000" baseline="-25000" dirty="0"/>
              <a:t>2  </a:t>
            </a:r>
            <a:br>
              <a:rPr lang="en-GB" sz="12000" baseline="-25000" dirty="0"/>
            </a:br>
            <a:r>
              <a:rPr lang="en-GB" sz="12000" baseline="-25000" dirty="0"/>
              <a:t> </a:t>
            </a:r>
            <a:r>
              <a:rPr lang="en-GB" sz="12000" baseline="-25000" dirty="0" err="1"/>
              <a:t>Cloro</a:t>
            </a:r>
            <a:r>
              <a:rPr lang="en-GB" sz="12000" baseline="-25000" dirty="0"/>
              <a:t/>
            </a:r>
            <a:br>
              <a:rPr lang="en-GB" sz="12000" baseline="-25000" dirty="0"/>
            </a:br>
            <a:endParaRPr lang="en-GB" sz="12000" baseline="-25000" dirty="0"/>
          </a:p>
        </p:txBody>
      </p:sp>
    </p:spTree>
  </p:cSld>
  <p:clrMapOvr>
    <a:masterClrMapping/>
  </p:clrMapOvr>
  <p:transition advTm="14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/>
          <p:cNvSpPr>
            <a:spLocks noChangeArrowheads="1"/>
          </p:cNvSpPr>
          <p:nvPr/>
        </p:nvSpPr>
        <p:spPr bwMode="auto">
          <a:xfrm>
            <a:off x="395288" y="115888"/>
            <a:ext cx="3743325" cy="2808287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3200">
                <a:solidFill>
                  <a:schemeClr val="tx1"/>
                </a:solidFill>
                <a:latin typeface="Arial" charset="0"/>
              </a:rPr>
              <a:t>Elemento </a:t>
            </a:r>
          </a:p>
          <a:p>
            <a:pPr algn="ctr" eaLnBrk="1" hangingPunct="1"/>
            <a:r>
              <a:rPr lang="es-ES" sz="3200">
                <a:solidFill>
                  <a:schemeClr val="tx1"/>
                </a:solidFill>
                <a:latin typeface="Arial" charset="0"/>
              </a:rPr>
              <a:t>del sistema </a:t>
            </a:r>
          </a:p>
          <a:p>
            <a:pPr algn="ctr" eaLnBrk="1" hangingPunct="1"/>
            <a:r>
              <a:rPr lang="es-ES" sz="3200">
                <a:solidFill>
                  <a:schemeClr val="tx1"/>
                </a:solidFill>
                <a:latin typeface="Arial" charset="0"/>
              </a:rPr>
              <a:t>periódico</a:t>
            </a:r>
          </a:p>
        </p:txBody>
      </p:sp>
      <p:sp>
        <p:nvSpPr>
          <p:cNvPr id="189443" name="AutoShape 3"/>
          <p:cNvSpPr>
            <a:spLocks noChangeArrowheads="1"/>
          </p:cNvSpPr>
          <p:nvPr/>
        </p:nvSpPr>
        <p:spPr bwMode="auto">
          <a:xfrm>
            <a:off x="2268538" y="3141663"/>
            <a:ext cx="4751387" cy="18716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4000">
                <a:solidFill>
                  <a:schemeClr val="tx1"/>
                </a:solidFill>
                <a:latin typeface="Arial" charset="0"/>
              </a:rPr>
              <a:t>Compuesto binario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4140200" y="981075"/>
            <a:ext cx="7921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6600">
                <a:latin typeface="Arial" charset="0"/>
              </a:rPr>
              <a:t>+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116013" y="3698875"/>
            <a:ext cx="7921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6600">
                <a:latin typeface="Arial" charset="0"/>
              </a:rPr>
              <a:t>=</a:t>
            </a:r>
          </a:p>
        </p:txBody>
      </p:sp>
      <p:sp>
        <p:nvSpPr>
          <p:cNvPr id="189447" name="AutoShape 7"/>
          <p:cNvSpPr>
            <a:spLocks noChangeArrowheads="1"/>
          </p:cNvSpPr>
          <p:nvPr/>
        </p:nvSpPr>
        <p:spPr bwMode="auto">
          <a:xfrm>
            <a:off x="5003800" y="115888"/>
            <a:ext cx="3743325" cy="2808287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ES" sz="3200">
                <a:solidFill>
                  <a:schemeClr val="tx1"/>
                </a:solidFill>
                <a:latin typeface="Arial" charset="0"/>
              </a:rPr>
              <a:t>Elemento </a:t>
            </a:r>
          </a:p>
          <a:p>
            <a:pPr algn="ctr" eaLnBrk="1" hangingPunct="1"/>
            <a:r>
              <a:rPr lang="es-ES" sz="3200">
                <a:solidFill>
                  <a:schemeClr val="tx1"/>
                </a:solidFill>
                <a:latin typeface="Arial" charset="0"/>
              </a:rPr>
              <a:t>del sistema </a:t>
            </a:r>
          </a:p>
          <a:p>
            <a:pPr algn="ctr" eaLnBrk="1" hangingPunct="1"/>
            <a:r>
              <a:rPr lang="es-ES" sz="3200">
                <a:solidFill>
                  <a:schemeClr val="tx1"/>
                </a:solidFill>
                <a:latin typeface="Arial" charset="0"/>
              </a:rPr>
              <a:t>periódico</a:t>
            </a:r>
          </a:p>
        </p:txBody>
      </p:sp>
    </p:spTree>
  </p:cSld>
  <p:clrMapOvr>
    <a:masterClrMapping/>
  </p:clrMapOvr>
  <p:transition advTm="14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838200" y="714375"/>
            <a:ext cx="762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s-ES" sz="2400" b="1">
                <a:solidFill>
                  <a:srgbClr val="3333FF"/>
                </a:solidFill>
                <a:latin typeface="Times New Roman" pitchFamily="18" charset="0"/>
              </a:rPr>
              <a:t>Están formados por dos elementos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285750" y="1285875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s-ES" sz="2400" b="1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2400" b="1">
                <a:solidFill>
                  <a:schemeClr val="tx1"/>
                </a:solidFill>
                <a:latin typeface="Tahoma" pitchFamily="34" charset="0"/>
              </a:rPr>
              <a:t>Se escriben los elementos en un orden</a:t>
            </a:r>
            <a:r>
              <a:rPr lang="es-ES" sz="2400" b="1">
                <a:solidFill>
                  <a:srgbClr val="C00000"/>
                </a:solidFill>
                <a:latin typeface="Tahoma" pitchFamily="34" charset="0"/>
              </a:rPr>
              <a:t>: </a:t>
            </a:r>
            <a:r>
              <a:rPr lang="es-ES_tradnl" sz="2400" b="1" u="sng">
                <a:solidFill>
                  <a:srgbClr val="C00000"/>
                </a:solidFill>
                <a:latin typeface="Tahoma" pitchFamily="34" charset="0"/>
              </a:rPr>
              <a:t>1º</a:t>
            </a:r>
            <a:r>
              <a:rPr lang="es-ES" sz="2400" b="1" u="sng">
                <a:solidFill>
                  <a:srgbClr val="C00000"/>
                </a:solidFill>
                <a:latin typeface="Tahoma" pitchFamily="34" charset="0"/>
              </a:rPr>
              <a:t> el menos electronegativo y </a:t>
            </a:r>
            <a:r>
              <a:rPr lang="es-ES_tradnl" sz="2400" b="1" u="sng">
                <a:solidFill>
                  <a:srgbClr val="C00000"/>
                </a:solidFill>
                <a:latin typeface="Tahoma" pitchFamily="34" charset="0"/>
              </a:rPr>
              <a:t>2º</a:t>
            </a:r>
            <a:r>
              <a:rPr lang="es-ES" sz="2400" b="1" u="sng">
                <a:solidFill>
                  <a:srgbClr val="C00000"/>
                </a:solidFill>
                <a:latin typeface="Tahoma" pitchFamily="34" charset="0"/>
              </a:rPr>
              <a:t> el más electronegativo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285750" y="2500313"/>
            <a:ext cx="8358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s-ES" sz="2400" b="1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2400" b="1">
                <a:solidFill>
                  <a:schemeClr val="tx1"/>
                </a:solidFill>
                <a:latin typeface="Tahoma" pitchFamily="34" charset="0"/>
              </a:rPr>
              <a:t>Se</a:t>
            </a:r>
            <a:r>
              <a:rPr lang="es-ES" sz="2400" b="1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s-ES" sz="2400" b="1" u="sng">
                <a:solidFill>
                  <a:srgbClr val="C00000"/>
                </a:solidFill>
                <a:latin typeface="Tahoma" pitchFamily="34" charset="0"/>
              </a:rPr>
              <a:t>intercambian los n. o.,</a:t>
            </a:r>
            <a:r>
              <a:rPr lang="es-ES" sz="2400" b="1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s-ES" sz="2400" b="1">
                <a:solidFill>
                  <a:schemeClr val="tx1"/>
                </a:solidFill>
                <a:latin typeface="Tahoma" pitchFamily="34" charset="0"/>
              </a:rPr>
              <a:t>pero prescindiendo del signo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285750" y="3586163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s-ES" sz="24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2400" b="1" dirty="0">
                <a:solidFill>
                  <a:schemeClr val="tx1"/>
                </a:solidFill>
                <a:latin typeface="Tahoma" pitchFamily="34" charset="0"/>
              </a:rPr>
              <a:t>Siempre que sea posible</a:t>
            </a:r>
            <a:r>
              <a:rPr lang="es-ES" sz="24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s-ES" sz="2400" b="1" u="sng" dirty="0">
                <a:solidFill>
                  <a:srgbClr val="C00000"/>
                </a:solidFill>
                <a:latin typeface="Tahoma" pitchFamily="34" charset="0"/>
              </a:rPr>
              <a:t>se simplifica</a:t>
            </a:r>
            <a:r>
              <a:rPr lang="es-ES" sz="2400" b="1" dirty="0" smtClean="0">
                <a:solidFill>
                  <a:srgbClr val="FF0000"/>
                </a:solidFill>
                <a:latin typeface="Tahoma" pitchFamily="34" charset="0"/>
              </a:rPr>
              <a:t>:</a:t>
            </a:r>
            <a:endParaRPr lang="es-ES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214313" y="5313363"/>
            <a:ext cx="830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s-ES" sz="2400" b="1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2400" b="1">
                <a:solidFill>
                  <a:schemeClr val="tx1"/>
                </a:solidFill>
                <a:latin typeface="Tahoma" pitchFamily="34" charset="0"/>
              </a:rPr>
              <a:t>El compuesto se lee</a:t>
            </a:r>
            <a:r>
              <a:rPr lang="es-ES" sz="2400" b="1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s-ES" sz="2400" b="1" u="sng">
                <a:solidFill>
                  <a:srgbClr val="C00000"/>
                </a:solidFill>
                <a:latin typeface="Tahoma" pitchFamily="34" charset="0"/>
              </a:rPr>
              <a:t>de derecha a izquierda</a:t>
            </a:r>
          </a:p>
          <a:p>
            <a:pPr algn="l" eaLnBrk="1" hangingPunct="1">
              <a:spcBef>
                <a:spcPct val="0"/>
              </a:spcBef>
            </a:pPr>
            <a:endParaRPr lang="es-ES" sz="2400" b="1" u="sng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1012825" y="114300"/>
            <a:ext cx="734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s-ES_tradnl" sz="24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COMPUESTOS BINARIOS</a:t>
            </a:r>
            <a:endParaRPr lang="es-ES" sz="24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611560" y="5877272"/>
            <a:ext cx="4237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ES" sz="2400" b="1" dirty="0" smtClean="0">
                <a:solidFill>
                  <a:srgbClr val="FF3300"/>
                </a:solidFill>
                <a:latin typeface="Tahoma" pitchFamily="34" charset="0"/>
              </a:rPr>
              <a:t>Sulfuro de </a:t>
            </a:r>
            <a:r>
              <a:rPr lang="es-ES" sz="2400" b="1" dirty="0" smtClean="0">
                <a:solidFill>
                  <a:srgbClr val="0000FF"/>
                </a:solidFill>
                <a:latin typeface="Tahoma" pitchFamily="34" charset="0"/>
              </a:rPr>
              <a:t>Cubre</a:t>
            </a:r>
            <a:endParaRPr lang="es-ES" sz="24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22537" name="Text Box 19"/>
          <p:cNvSpPr txBox="1">
            <a:spLocks noChangeArrowheads="1"/>
          </p:cNvSpPr>
          <p:nvPr/>
        </p:nvSpPr>
        <p:spPr bwMode="auto">
          <a:xfrm>
            <a:off x="214313" y="4195936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baseline="30000" dirty="0">
                <a:solidFill>
                  <a:srgbClr val="3333FF"/>
                </a:solidFill>
                <a:latin typeface="Tahoma" pitchFamily="34" charset="0"/>
              </a:rPr>
              <a:t>+</a:t>
            </a:r>
            <a:r>
              <a:rPr lang="es-ES_tradnl" sz="2400" b="1" baseline="30000" dirty="0">
                <a:solidFill>
                  <a:srgbClr val="3333FF"/>
                </a:solidFill>
                <a:latin typeface="Tahoma" pitchFamily="34" charset="0"/>
              </a:rPr>
              <a:t>2</a:t>
            </a:r>
            <a:r>
              <a:rPr lang="es-ES" sz="2400" b="1" dirty="0">
                <a:solidFill>
                  <a:srgbClr val="FF3300"/>
                </a:solidFill>
                <a:latin typeface="Tahoma" pitchFamily="34" charset="0"/>
              </a:rPr>
              <a:t>  </a:t>
            </a:r>
            <a:r>
              <a:rPr lang="es-ES_tradnl" sz="24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sz="2400" b="1" baseline="30000" dirty="0">
                <a:solidFill>
                  <a:srgbClr val="FF3300"/>
                </a:solidFill>
                <a:latin typeface="Tahoma" pitchFamily="34" charset="0"/>
              </a:rPr>
              <a:t>-2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3571875"/>
            <a:ext cx="13954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1960" y="4365104"/>
            <a:ext cx="2297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ES" sz="2400" b="1" dirty="0" smtClean="0">
                <a:solidFill>
                  <a:srgbClr val="3333FF"/>
                </a:solidFill>
                <a:latin typeface="Tahoma" pitchFamily="34" charset="0"/>
              </a:rPr>
              <a:t>Cu</a:t>
            </a:r>
            <a:r>
              <a:rPr lang="es-ES" sz="2400" b="1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s-ES" sz="2400" b="1" dirty="0" smtClean="0">
                <a:solidFill>
                  <a:srgbClr val="FF0000"/>
                </a:solidFill>
                <a:latin typeface="Tahoma" pitchFamily="34" charset="0"/>
              </a:rPr>
              <a:t>S</a:t>
            </a:r>
            <a:r>
              <a:rPr lang="es-ES" sz="2400" b="1" baseline="-25000" dirty="0" smtClean="0">
                <a:solidFill>
                  <a:srgbClr val="3333FF"/>
                </a:solidFill>
                <a:latin typeface="Tahoma" pitchFamily="34" charset="0"/>
              </a:rPr>
              <a:t>2</a:t>
            </a:r>
            <a:r>
              <a:rPr lang="es-ES" sz="2400" b="1" baseline="-25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s-ES" sz="2400" b="1" dirty="0">
                <a:solidFill>
                  <a:schemeClr val="tx1"/>
                </a:solidFill>
                <a:latin typeface="Tahoma" pitchFamily="34" charset="0"/>
                <a:sym typeface="Wingdings 3" pitchFamily="18" charset="2"/>
              </a:rPr>
              <a:t></a:t>
            </a:r>
            <a:r>
              <a:rPr lang="es-ES" sz="2400" b="1" dirty="0">
                <a:solidFill>
                  <a:srgbClr val="FF0000"/>
                </a:solidFill>
                <a:latin typeface="Tahoma" pitchFamily="34" charset="0"/>
                <a:sym typeface="Wingdings 3" pitchFamily="18" charset="2"/>
              </a:rPr>
              <a:t> </a:t>
            </a:r>
            <a:r>
              <a:rPr lang="es-ES" sz="2400" b="1" dirty="0" err="1">
                <a:solidFill>
                  <a:srgbClr val="3333FF"/>
                </a:solidFill>
                <a:latin typeface="Tahoma" pitchFamily="34" charset="0"/>
                <a:sym typeface="Wingdings 3" pitchFamily="18" charset="2"/>
              </a:rPr>
              <a:t>Cu</a:t>
            </a:r>
            <a:r>
              <a:rPr lang="es-ES" sz="2400" b="1" dirty="0" err="1">
                <a:solidFill>
                  <a:srgbClr val="FF0000"/>
                </a:solidFill>
                <a:latin typeface="Tahoma" pitchFamily="34" charset="0"/>
                <a:sym typeface="Wingdings 3" pitchFamily="18" charset="2"/>
              </a:rPr>
              <a:t>S</a:t>
            </a:r>
            <a:endParaRPr lang="es-ES" sz="2400" b="1" dirty="0">
              <a:solidFill>
                <a:srgbClr val="FF0000"/>
              </a:solidFill>
              <a:latin typeface="Tahoma" pitchFamily="34" charset="0"/>
              <a:sym typeface="Wingdings 3" pitchFamily="18" charset="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build="p" autoUpdateAnimBg="0"/>
      <p:bldP spid="183299" grpId="0" autoUpdateAnimBg="0"/>
      <p:bldP spid="183300" grpId="0" autoUpdateAnimBg="0"/>
      <p:bldP spid="183301" grpId="0" autoUpdateAnimBg="0"/>
      <p:bldP spid="183302" grpId="0" autoUpdateAnimBg="0"/>
      <p:bldP spid="22541" grpId="0" build="p"/>
      <p:bldP spid="22537" grpId="0" build="allAtOnce"/>
      <p:bldP spid="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85813" y="571500"/>
            <a:ext cx="7620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s-ES" sz="3600" b="1">
                <a:solidFill>
                  <a:srgbClr val="C00000"/>
                </a:solidFill>
                <a:latin typeface="Times New Roman" pitchFamily="18" charset="0"/>
              </a:rPr>
              <a:t>Sistemas de Nomenclaturas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28625" y="2286000"/>
            <a:ext cx="63579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Char char="•"/>
              <a:defRPr/>
            </a:pP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</a:rPr>
              <a:t> </a:t>
            </a:r>
            <a:r>
              <a:rPr lang="es-ES" sz="2400" b="1" dirty="0">
                <a:solidFill>
                  <a:schemeClr val="tx1"/>
                </a:solidFill>
                <a:latin typeface="Tahoma" pitchFamily="34" charset="0"/>
              </a:rPr>
              <a:t>Sistemática (propuesta por la IUPAC)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es-ES" sz="2400" b="1" dirty="0">
              <a:solidFill>
                <a:schemeClr val="tx1"/>
              </a:solidFill>
              <a:latin typeface="Tahoma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Char char="•"/>
              <a:defRPr/>
            </a:pPr>
            <a:r>
              <a:rPr lang="es-ES" sz="2400" b="1" dirty="0">
                <a:solidFill>
                  <a:schemeClr val="tx1"/>
                </a:solidFill>
                <a:latin typeface="Tahoma" pitchFamily="34" charset="0"/>
              </a:rPr>
              <a:t> Stock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es-ES" sz="2400" b="1" dirty="0">
              <a:solidFill>
                <a:schemeClr val="tx1"/>
              </a:solidFill>
              <a:latin typeface="Tahoma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Char char="•"/>
              <a:defRPr/>
            </a:pPr>
            <a:r>
              <a:rPr lang="es-ES" sz="2400" b="1" dirty="0">
                <a:solidFill>
                  <a:schemeClr val="tx1"/>
                </a:solidFill>
                <a:latin typeface="Tahoma" pitchFamily="34" charset="0"/>
              </a:rPr>
              <a:t> Tradicional (el sistema más antiguo)</a:t>
            </a:r>
          </a:p>
        </p:txBody>
      </p:sp>
      <p:grpSp>
        <p:nvGrpSpPr>
          <p:cNvPr id="23556" name="Group 13"/>
          <p:cNvGrpSpPr>
            <a:grpSpLocks/>
          </p:cNvGrpSpPr>
          <p:nvPr/>
        </p:nvGrpSpPr>
        <p:grpSpPr bwMode="auto">
          <a:xfrm>
            <a:off x="6886575" y="1857375"/>
            <a:ext cx="1828800" cy="2928938"/>
            <a:chOff x="4608" y="2256"/>
            <a:chExt cx="1152" cy="1872"/>
          </a:xfrm>
        </p:grpSpPr>
        <p:sp>
          <p:nvSpPr>
            <p:cNvPr id="23560" name="Text Box 11"/>
            <p:cNvSpPr txBox="1">
              <a:spLocks noChangeArrowheads="1"/>
            </p:cNvSpPr>
            <p:nvPr/>
          </p:nvSpPr>
          <p:spPr bwMode="auto">
            <a:xfrm>
              <a:off x="4608" y="2272"/>
              <a:ext cx="1152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s-ES" sz="1800" b="1"/>
                <a:t>Unión Internacional de Química Pura y Aplicada</a:t>
              </a:r>
              <a:r>
                <a:rPr lang="es-ES" sz="1800"/>
                <a:t> (</a:t>
              </a:r>
              <a:r>
                <a:rPr lang="es-ES" sz="1800" i="1"/>
                <a:t>International Union of Pure and Applied Chemistry</a:t>
              </a:r>
              <a:r>
                <a:rPr lang="es-ES" sz="1800"/>
                <a:t>, </a:t>
              </a:r>
              <a:r>
                <a:rPr lang="es-ES" sz="1800" b="1"/>
                <a:t>IUPAC</a:t>
              </a:r>
              <a:r>
                <a:rPr lang="es-ES" sz="1800"/>
                <a:t>)</a:t>
              </a:r>
            </a:p>
          </p:txBody>
        </p:sp>
        <p:sp>
          <p:nvSpPr>
            <p:cNvPr id="23561" name="Rectangle 12"/>
            <p:cNvSpPr>
              <a:spLocks noChangeArrowheads="1"/>
            </p:cNvSpPr>
            <p:nvPr/>
          </p:nvSpPr>
          <p:spPr bwMode="auto">
            <a:xfrm>
              <a:off x="4608" y="2256"/>
              <a:ext cx="1056" cy="1872"/>
            </a:xfrm>
            <a:prstGeom prst="rect">
              <a:avLst/>
            </a:prstGeom>
            <a:noFill/>
            <a:ln w="38100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MX"/>
            </a:p>
          </p:txBody>
        </p:sp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4643438"/>
            <a:ext cx="18288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4643438"/>
            <a:ext cx="15049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325" y="5072063"/>
            <a:ext cx="118586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8170</TotalTime>
  <Words>1668</Words>
  <Application>Microsoft Office PowerPoint</Application>
  <PresentationFormat>Presentación en pantalla (4:3)</PresentationFormat>
  <Paragraphs>463</Paragraphs>
  <Slides>24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Mirador</vt:lpstr>
      <vt:lpstr>Image</vt:lpstr>
      <vt:lpstr>Diapositiva 1</vt:lpstr>
      <vt:lpstr>Diapositiva 2</vt:lpstr>
      <vt:lpstr>Diapositiva 3</vt:lpstr>
      <vt:lpstr>Diapositiva 4</vt:lpstr>
      <vt:lpstr>Sustancias simples  O2   oxígeno</vt:lpstr>
      <vt:lpstr>Sustancias simples Cl2    Cloro </vt:lpstr>
      <vt:lpstr>Diapositiva 7</vt:lpstr>
      <vt:lpstr>Diapositiva 8</vt:lpstr>
      <vt:lpstr>Diapositiva 9</vt:lpstr>
      <vt:lpstr>¿Como distinguirlas?:  Tradicional: oso, ico, hipo-oso, pe-rico.  Sistemática: di, tri , tetra ……ato-(número romano).  Stock: (número romano) junto al elemento. 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</dc:creator>
  <cp:lastModifiedBy>Pedro</cp:lastModifiedBy>
  <cp:revision>714</cp:revision>
  <dcterms:created xsi:type="dcterms:W3CDTF">2003-11-20T13:20:47Z</dcterms:created>
  <dcterms:modified xsi:type="dcterms:W3CDTF">2012-11-22T01:22:32Z</dcterms:modified>
</cp:coreProperties>
</file>