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107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s-ES" smtClean="0"/>
              <a:t>Haga clic para modificar el estilo de título del patrón</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DE96C727-01EA-490C-96B4-EBB6D2761CD2}" type="datetimeFigureOut">
              <a:rPr lang="es-MX" smtClean="0"/>
              <a:t>07/01/2012</a:t>
            </a:fld>
            <a:endParaRPr lang="es-MX"/>
          </a:p>
        </p:txBody>
      </p:sp>
      <p:sp>
        <p:nvSpPr>
          <p:cNvPr id="5" name="Footer Placeholder 4"/>
          <p:cNvSpPr>
            <a:spLocks noGrp="1"/>
          </p:cNvSpPr>
          <p:nvPr>
            <p:ph type="ftr" sz="quarter" idx="11"/>
          </p:nvPr>
        </p:nvSpPr>
        <p:spPr>
          <a:xfrm>
            <a:off x="1174044" y="5357592"/>
            <a:ext cx="5034845" cy="365125"/>
          </a:xfrm>
        </p:spPr>
        <p:txBody>
          <a:bodyPr/>
          <a:lstStyle/>
          <a:p>
            <a:endParaRPr lang="es-MX"/>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157ED5DD-5281-4FE5-9EF1-E0F98C14E378}" type="slidenum">
              <a:rPr lang="es-MX" smtClean="0"/>
              <a:t>‹Nº›</a:t>
            </a:fld>
            <a:endParaRPr lang="es-MX"/>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p:txBody>
          <a:bodyPr vert="eaVert" anchor="ct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DE96C727-01EA-490C-96B4-EBB6D2761CD2}" type="datetimeFigureOut">
              <a:rPr lang="es-MX" smtClean="0"/>
              <a:t>07/01/2012</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157ED5DD-5281-4FE5-9EF1-E0F98C14E378}" type="slidenum">
              <a:rPr lang="es-MX" smtClean="0"/>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s-ES" smtClean="0"/>
              <a:t>Haga clic para modificar el estilo de título del patrón</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DE96C727-01EA-490C-96B4-EBB6D2761CD2}" type="datetimeFigureOut">
              <a:rPr lang="es-MX" smtClean="0"/>
              <a:t>07/01/2012</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157ED5DD-5281-4FE5-9EF1-E0F98C14E378}" type="slidenum">
              <a:rPr lang="es-MX" smtClean="0"/>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Content Placeholder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DE96C727-01EA-490C-96B4-EBB6D2761CD2}" type="datetimeFigureOut">
              <a:rPr lang="es-MX" smtClean="0"/>
              <a:t>07/01/2012</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157ED5DD-5281-4FE5-9EF1-E0F98C14E378}" type="slidenum">
              <a:rPr lang="es-MX" smtClean="0"/>
              <a:t>‹Nº›</a:t>
            </a:fld>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DE96C727-01EA-490C-96B4-EBB6D2761CD2}" type="datetimeFigureOut">
              <a:rPr lang="es-MX" smtClean="0"/>
              <a:t>07/01/2012</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157ED5DD-5281-4FE5-9EF1-E0F98C14E378}" type="slidenum">
              <a:rPr lang="es-MX" smtClean="0"/>
              <a:t>‹Nº›</a:t>
            </a:fld>
            <a:endParaRPr lang="es-MX"/>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5" name="Date Placeholder 4"/>
          <p:cNvSpPr>
            <a:spLocks noGrp="1"/>
          </p:cNvSpPr>
          <p:nvPr>
            <p:ph type="dt" sz="half" idx="10"/>
          </p:nvPr>
        </p:nvSpPr>
        <p:spPr/>
        <p:txBody>
          <a:bodyPr/>
          <a:lstStyle/>
          <a:p>
            <a:fld id="{DE96C727-01EA-490C-96B4-EBB6D2761CD2}" type="datetimeFigureOut">
              <a:rPr lang="es-MX" smtClean="0"/>
              <a:t>07/01/2012</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157ED5DD-5281-4FE5-9EF1-E0F98C14E378}" type="slidenum">
              <a:rPr lang="es-MX" smtClean="0"/>
              <a:t>‹Nº›</a:t>
            </a:fld>
            <a:endParaRPr lang="es-MX"/>
          </a:p>
        </p:txBody>
      </p:sp>
      <p:sp>
        <p:nvSpPr>
          <p:cNvPr id="9" name="Content Placeholder 8"/>
          <p:cNvSpPr>
            <a:spLocks noGrp="1"/>
          </p:cNvSpPr>
          <p:nvPr>
            <p:ph sz="quarter" idx="13"/>
          </p:nvPr>
        </p:nvSpPr>
        <p:spPr>
          <a:xfrm>
            <a:off x="1298448" y="2121407"/>
            <a:ext cx="3200400" cy="3602736"/>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7" name="Date Placeholder 6"/>
          <p:cNvSpPr>
            <a:spLocks noGrp="1"/>
          </p:cNvSpPr>
          <p:nvPr>
            <p:ph type="dt" sz="half" idx="10"/>
          </p:nvPr>
        </p:nvSpPr>
        <p:spPr/>
        <p:txBody>
          <a:bodyPr/>
          <a:lstStyle/>
          <a:p>
            <a:fld id="{DE96C727-01EA-490C-96B4-EBB6D2761CD2}" type="datetimeFigureOut">
              <a:rPr lang="es-MX" smtClean="0"/>
              <a:t>07/01/2012</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157ED5DD-5281-4FE5-9EF1-E0F98C14E378}" type="slidenum">
              <a:rPr lang="es-MX" smtClean="0"/>
              <a:t>‹Nº›</a:t>
            </a:fld>
            <a:endParaRPr lang="es-MX"/>
          </a:p>
        </p:txBody>
      </p:sp>
      <p:sp>
        <p:nvSpPr>
          <p:cNvPr id="11" name="Content Placeholder 10"/>
          <p:cNvSpPr>
            <a:spLocks noGrp="1"/>
          </p:cNvSpPr>
          <p:nvPr>
            <p:ph sz="quarter" idx="13"/>
          </p:nvPr>
        </p:nvSpPr>
        <p:spPr>
          <a:xfrm>
            <a:off x="1298448" y="2944368"/>
            <a:ext cx="3227832" cy="2779776"/>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Date Placeholder 2"/>
          <p:cNvSpPr>
            <a:spLocks noGrp="1"/>
          </p:cNvSpPr>
          <p:nvPr>
            <p:ph type="dt" sz="half" idx="10"/>
          </p:nvPr>
        </p:nvSpPr>
        <p:spPr/>
        <p:txBody>
          <a:bodyPr/>
          <a:lstStyle/>
          <a:p>
            <a:fld id="{DE96C727-01EA-490C-96B4-EBB6D2761CD2}" type="datetimeFigureOut">
              <a:rPr lang="es-MX" smtClean="0"/>
              <a:t>07/01/2012</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157ED5DD-5281-4FE5-9EF1-E0F98C14E378}" type="slidenum">
              <a:rPr lang="es-MX" smtClean="0"/>
              <a:t>‹Nº›</a:t>
            </a:fld>
            <a:endParaRPr lang="es-MX"/>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96C727-01EA-490C-96B4-EBB6D2761CD2}" type="datetimeFigureOut">
              <a:rPr lang="es-MX" smtClean="0"/>
              <a:t>07/01/2012</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157ED5DD-5281-4FE5-9EF1-E0F98C14E378}" type="slidenum">
              <a:rPr lang="es-MX" smtClean="0"/>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s-ES" smtClean="0"/>
              <a:t>Haga clic para modificar el estilo de título del patrón</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a:xfrm rot="60000">
            <a:off x="6341698" y="5885672"/>
            <a:ext cx="1213821" cy="365125"/>
          </a:xfrm>
        </p:spPr>
        <p:txBody>
          <a:bodyPr/>
          <a:lstStyle/>
          <a:p>
            <a:fld id="{DE96C727-01EA-490C-96B4-EBB6D2761CD2}" type="datetimeFigureOut">
              <a:rPr lang="es-MX" smtClean="0"/>
              <a:t>07/01/2012</a:t>
            </a:fld>
            <a:endParaRPr lang="es-MX"/>
          </a:p>
        </p:txBody>
      </p:sp>
      <p:sp>
        <p:nvSpPr>
          <p:cNvPr id="6" name="Footer Placeholder 5"/>
          <p:cNvSpPr>
            <a:spLocks noGrp="1"/>
          </p:cNvSpPr>
          <p:nvPr>
            <p:ph type="ftr" sz="quarter" idx="11"/>
          </p:nvPr>
        </p:nvSpPr>
        <p:spPr>
          <a:xfrm rot="-60000">
            <a:off x="914554" y="5829261"/>
            <a:ext cx="3522607" cy="365125"/>
          </a:xfrm>
        </p:spPr>
        <p:txBody>
          <a:bodyPr/>
          <a:lstStyle/>
          <a:p>
            <a:endParaRPr lang="es-MX"/>
          </a:p>
        </p:txBody>
      </p:sp>
      <p:sp>
        <p:nvSpPr>
          <p:cNvPr id="7" name="Slide Number Placeholder 6"/>
          <p:cNvSpPr>
            <a:spLocks noGrp="1"/>
          </p:cNvSpPr>
          <p:nvPr>
            <p:ph type="sldNum" sz="quarter" idx="12"/>
          </p:nvPr>
        </p:nvSpPr>
        <p:spPr>
          <a:xfrm rot="60000">
            <a:off x="7557313" y="5896961"/>
            <a:ext cx="554023" cy="365125"/>
          </a:xfrm>
        </p:spPr>
        <p:txBody>
          <a:bodyPr/>
          <a:lstStyle/>
          <a:p>
            <a:fld id="{157ED5DD-5281-4FE5-9EF1-E0F98C14E378}" type="slidenum">
              <a:rPr lang="es-MX" smtClean="0"/>
              <a:t>‹Nº›</a:t>
            </a:fld>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s-ES" smtClean="0"/>
              <a:t>Haga clic para modificar el estilo de título del patrón</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a:xfrm rot="60000">
            <a:off x="6345936" y="5888737"/>
            <a:ext cx="1213821" cy="365125"/>
          </a:xfrm>
        </p:spPr>
        <p:txBody>
          <a:bodyPr/>
          <a:lstStyle/>
          <a:p>
            <a:fld id="{DE96C727-01EA-490C-96B4-EBB6D2761CD2}" type="datetimeFigureOut">
              <a:rPr lang="es-MX" smtClean="0"/>
              <a:t>07/01/2012</a:t>
            </a:fld>
            <a:endParaRPr lang="es-MX"/>
          </a:p>
        </p:txBody>
      </p:sp>
      <p:sp>
        <p:nvSpPr>
          <p:cNvPr id="6" name="Footer Placeholder 5"/>
          <p:cNvSpPr>
            <a:spLocks noGrp="1"/>
          </p:cNvSpPr>
          <p:nvPr>
            <p:ph type="ftr" sz="quarter" idx="11"/>
          </p:nvPr>
        </p:nvSpPr>
        <p:spPr>
          <a:xfrm rot="-60000">
            <a:off x="914569" y="5831037"/>
            <a:ext cx="3319043" cy="365125"/>
          </a:xfrm>
        </p:spPr>
        <p:txBody>
          <a:bodyPr/>
          <a:lstStyle/>
          <a:p>
            <a:endParaRPr lang="es-MX"/>
          </a:p>
        </p:txBody>
      </p:sp>
      <p:sp>
        <p:nvSpPr>
          <p:cNvPr id="7" name="Slide Number Placeholder 6"/>
          <p:cNvSpPr>
            <a:spLocks noGrp="1"/>
          </p:cNvSpPr>
          <p:nvPr>
            <p:ph type="sldNum" sz="quarter" idx="12"/>
          </p:nvPr>
        </p:nvSpPr>
        <p:spPr>
          <a:xfrm rot="60000">
            <a:off x="7562089" y="5900026"/>
            <a:ext cx="554023" cy="365125"/>
          </a:xfrm>
        </p:spPr>
        <p:txBody>
          <a:bodyPr/>
          <a:lstStyle/>
          <a:p>
            <a:fld id="{157ED5DD-5281-4FE5-9EF1-E0F98C14E378}" type="slidenum">
              <a:rPr lang="es-MX" smtClean="0"/>
              <a:t>‹Nº›</a:t>
            </a:fld>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DE96C727-01EA-490C-96B4-EBB6D2761CD2}" type="datetimeFigureOut">
              <a:rPr lang="es-MX" smtClean="0"/>
              <a:t>07/01/2012</a:t>
            </a:fld>
            <a:endParaRPr lang="es-MX"/>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s-MX"/>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157ED5DD-5281-4FE5-9EF1-E0F98C14E378}" type="slidenum">
              <a:rPr lang="es-MX" smtClean="0"/>
              <a:t>‹Nº›</a:t>
            </a:fld>
            <a:endParaRPr lang="es-MX"/>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normAutofit fontScale="90000"/>
          </a:bodyPr>
          <a:lstStyle/>
          <a:p>
            <a:r>
              <a:rPr lang="es-MX" dirty="0" smtClean="0"/>
              <a:t>Estrategias de intervención educativa</a:t>
            </a:r>
            <a:endParaRPr lang="es-MX" dirty="0"/>
          </a:p>
        </p:txBody>
      </p:sp>
      <p:sp>
        <p:nvSpPr>
          <p:cNvPr id="3" name="2 Subtítulo"/>
          <p:cNvSpPr>
            <a:spLocks noGrp="1"/>
          </p:cNvSpPr>
          <p:nvPr>
            <p:ph type="subTitle" idx="1"/>
          </p:nvPr>
        </p:nvSpPr>
        <p:spPr/>
        <p:txBody>
          <a:bodyPr/>
          <a:lstStyle/>
          <a:p>
            <a:r>
              <a:rPr lang="es-MX" dirty="0" smtClean="0"/>
              <a:t>Tipología de la Educación</a:t>
            </a:r>
          </a:p>
          <a:p>
            <a:endParaRPr lang="es-MX" dirty="0"/>
          </a:p>
          <a:p>
            <a:r>
              <a:rPr lang="es-MX" dirty="0" smtClean="0"/>
              <a:t>M.A. Luis Fdo. Alvarado </a:t>
            </a:r>
            <a:r>
              <a:rPr lang="es-MX" dirty="0" err="1" smtClean="0"/>
              <a:t>Abonce</a:t>
            </a:r>
            <a:endParaRPr lang="es-MX" dirty="0"/>
          </a:p>
        </p:txBody>
      </p:sp>
    </p:spTree>
    <p:extLst>
      <p:ext uri="{BB962C8B-B14F-4D97-AF65-F5344CB8AC3E}">
        <p14:creationId xmlns:p14="http://schemas.microsoft.com/office/powerpoint/2010/main" val="25293175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b="1" i="1" dirty="0" smtClean="0"/>
              <a:t>Profesor-alumno</a:t>
            </a:r>
            <a:endParaRPr lang="es-MX" dirty="0"/>
          </a:p>
        </p:txBody>
      </p:sp>
      <p:sp>
        <p:nvSpPr>
          <p:cNvPr id="3" name="2 Marcador de contenido"/>
          <p:cNvSpPr>
            <a:spLocks noGrp="1"/>
          </p:cNvSpPr>
          <p:nvPr>
            <p:ph idx="1"/>
          </p:nvPr>
        </p:nvSpPr>
        <p:spPr/>
        <p:txBody>
          <a:bodyPr>
            <a:normAutofit lnSpcReduction="10000"/>
          </a:bodyPr>
          <a:lstStyle/>
          <a:p>
            <a:pPr marL="0" indent="0">
              <a:buNone/>
            </a:pPr>
            <a:r>
              <a:rPr lang="es-MX" dirty="0"/>
              <a:t>Una de las más utilizadas es para </a:t>
            </a:r>
            <a:r>
              <a:rPr lang="es-MX" b="1" dirty="0"/>
              <a:t>dirigir el proceso de aprendizaje</a:t>
            </a:r>
            <a:r>
              <a:rPr lang="es-MX" dirty="0"/>
              <a:t>; en ellos se publican aspectos formales que tengan que ver con la materia o asignatura a impartir. El profesor, de manera sencilla, puede incluir trabajos a realizar, proponer temas a desarrollar, apuntes (a desarrollar o incompletos), actividades a realizar (como </a:t>
            </a:r>
            <a:r>
              <a:rPr lang="es-MX" i="1" dirty="0" err="1"/>
              <a:t>webquest</a:t>
            </a:r>
            <a:r>
              <a:rPr lang="es-MX" dirty="0"/>
              <a:t>), enlaces de interés para ampliar la formación, orientaciones de estudio, etc.</a:t>
            </a:r>
          </a:p>
        </p:txBody>
      </p:sp>
    </p:spTree>
    <p:extLst>
      <p:ext uri="{BB962C8B-B14F-4D97-AF65-F5344CB8AC3E}">
        <p14:creationId xmlns:p14="http://schemas.microsoft.com/office/powerpoint/2010/main" val="3542069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b="1" i="1" dirty="0" smtClean="0"/>
              <a:t>Profesor-alumno</a:t>
            </a:r>
            <a:endParaRPr lang="es-MX" dirty="0"/>
          </a:p>
        </p:txBody>
      </p:sp>
      <p:sp>
        <p:nvSpPr>
          <p:cNvPr id="3" name="2 Marcador de contenido"/>
          <p:cNvSpPr>
            <a:spLocks noGrp="1"/>
          </p:cNvSpPr>
          <p:nvPr>
            <p:ph idx="1"/>
          </p:nvPr>
        </p:nvSpPr>
        <p:spPr/>
        <p:txBody>
          <a:bodyPr/>
          <a:lstStyle/>
          <a:p>
            <a:pPr marL="0" indent="0">
              <a:buNone/>
            </a:pPr>
            <a:r>
              <a:rPr lang="es-MX" dirty="0"/>
              <a:t>El </a:t>
            </a:r>
            <a:r>
              <a:rPr lang="es-MX" dirty="0" err="1"/>
              <a:t>edublog</a:t>
            </a:r>
            <a:r>
              <a:rPr lang="es-MX" dirty="0"/>
              <a:t> debería ser abierto a debates y comentarios por parte de los alumnos. De este modo el profesor puede recibir esa información </a:t>
            </a:r>
            <a:r>
              <a:rPr lang="es-MX" dirty="0" err="1"/>
              <a:t>como</a:t>
            </a:r>
            <a:r>
              <a:rPr lang="es-MX" i="1" dirty="0" err="1"/>
              <a:t>feedback</a:t>
            </a:r>
            <a:r>
              <a:rPr lang="es-MX" dirty="0"/>
              <a:t>, lo que le puede hacer replantear el currículo de la asignatura.</a:t>
            </a:r>
          </a:p>
          <a:p>
            <a:pPr marL="0" indent="0">
              <a:buNone/>
            </a:pPr>
            <a:endParaRPr lang="es-MX" dirty="0"/>
          </a:p>
        </p:txBody>
      </p:sp>
    </p:spTree>
    <p:extLst>
      <p:ext uri="{BB962C8B-B14F-4D97-AF65-F5344CB8AC3E}">
        <p14:creationId xmlns:p14="http://schemas.microsoft.com/office/powerpoint/2010/main" val="27920456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b="1" i="1" dirty="0" smtClean="0"/>
              <a:t>Profesor-alumno</a:t>
            </a:r>
            <a:endParaRPr lang="es-MX" dirty="0"/>
          </a:p>
        </p:txBody>
      </p:sp>
      <p:sp>
        <p:nvSpPr>
          <p:cNvPr id="3" name="2 Marcador de contenido"/>
          <p:cNvSpPr>
            <a:spLocks noGrp="1"/>
          </p:cNvSpPr>
          <p:nvPr>
            <p:ph idx="1"/>
          </p:nvPr>
        </p:nvSpPr>
        <p:spPr/>
        <p:txBody>
          <a:bodyPr/>
          <a:lstStyle/>
          <a:p>
            <a:pPr marL="0" indent="0">
              <a:buNone/>
            </a:pPr>
            <a:r>
              <a:rPr lang="es-MX" dirty="0"/>
              <a:t>Según García Aretillo (2005), hay diferentes tipos de bitácoras administradas por </a:t>
            </a:r>
            <a:r>
              <a:rPr lang="es-MX" b="1" dirty="0"/>
              <a:t>el profesor/ docente,</a:t>
            </a:r>
            <a:r>
              <a:rPr lang="es-MX" dirty="0"/>
              <a:t> a saber:</a:t>
            </a:r>
          </a:p>
          <a:p>
            <a:pPr marL="514350" indent="-514350">
              <a:buFont typeface="+mj-lt"/>
              <a:buAutoNum type="alphaLcParenR"/>
            </a:pPr>
            <a:r>
              <a:rPr lang="es-MX" dirty="0" smtClean="0"/>
              <a:t>que </a:t>
            </a:r>
            <a:r>
              <a:rPr lang="es-MX" dirty="0"/>
              <a:t>el profesor se limite a ofrecer orientaciones y facilitar materiales electrónicos propios o vínculos de la propia red;</a:t>
            </a:r>
          </a:p>
          <a:p>
            <a:pPr marL="0" indent="0">
              <a:buNone/>
            </a:pPr>
            <a:endParaRPr lang="es-MX" dirty="0"/>
          </a:p>
        </p:txBody>
      </p:sp>
    </p:spTree>
    <p:extLst>
      <p:ext uri="{BB962C8B-B14F-4D97-AF65-F5344CB8AC3E}">
        <p14:creationId xmlns:p14="http://schemas.microsoft.com/office/powerpoint/2010/main" val="39398054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b="1" i="1" dirty="0" smtClean="0"/>
              <a:t>Profesor-alumno</a:t>
            </a:r>
            <a:endParaRPr lang="es-MX" dirty="0"/>
          </a:p>
        </p:txBody>
      </p:sp>
      <p:sp>
        <p:nvSpPr>
          <p:cNvPr id="3" name="2 Marcador de contenido"/>
          <p:cNvSpPr>
            <a:spLocks noGrp="1"/>
          </p:cNvSpPr>
          <p:nvPr>
            <p:ph idx="1"/>
          </p:nvPr>
        </p:nvSpPr>
        <p:spPr/>
        <p:txBody>
          <a:bodyPr/>
          <a:lstStyle/>
          <a:p>
            <a:pPr marL="0" indent="0">
              <a:buNone/>
            </a:pPr>
            <a:r>
              <a:rPr lang="es-MX" dirty="0" smtClean="0"/>
              <a:t>b)	que </a:t>
            </a:r>
            <a:r>
              <a:rPr lang="es-MX" dirty="0"/>
              <a:t>el profesor proponga debates sobre </a:t>
            </a:r>
            <a:r>
              <a:rPr lang="es-MX" dirty="0" smtClean="0"/>
              <a:t>	algunos </a:t>
            </a:r>
            <a:r>
              <a:rPr lang="es-MX" dirty="0"/>
              <a:t>de los puntos relevantes del tema </a:t>
            </a:r>
            <a:r>
              <a:rPr lang="es-MX" dirty="0" smtClean="0"/>
              <a:t>	que </a:t>
            </a:r>
            <a:r>
              <a:rPr lang="es-MX" dirty="0"/>
              <a:t>se esté </a:t>
            </a:r>
            <a:r>
              <a:rPr lang="es-MX" dirty="0" smtClean="0"/>
              <a:t>tratando.</a:t>
            </a:r>
            <a:endParaRPr lang="es-MX" dirty="0"/>
          </a:p>
          <a:p>
            <a:pPr marL="0" indent="0">
              <a:buNone/>
            </a:pPr>
            <a:r>
              <a:rPr lang="es-MX" dirty="0" smtClean="0"/>
              <a:t>c)	que </a:t>
            </a:r>
            <a:r>
              <a:rPr lang="es-MX" dirty="0"/>
              <a:t>el profesor proponga debates sobre </a:t>
            </a:r>
            <a:r>
              <a:rPr lang="es-MX" dirty="0" smtClean="0"/>
              <a:t>	cuestiones </a:t>
            </a:r>
            <a:r>
              <a:rPr lang="es-MX" dirty="0"/>
              <a:t>nuevas no tratadas en los </a:t>
            </a:r>
            <a:r>
              <a:rPr lang="es-MX" dirty="0" smtClean="0"/>
              <a:t>	temas </a:t>
            </a:r>
            <a:r>
              <a:rPr lang="es-MX" dirty="0"/>
              <a:t>del programa, aunque sí </a:t>
            </a:r>
            <a:r>
              <a:rPr lang="es-MX" dirty="0" smtClean="0"/>
              <a:t>	relacionadas </a:t>
            </a:r>
            <a:r>
              <a:rPr lang="es-MX" dirty="0"/>
              <a:t>con </a:t>
            </a:r>
            <a:r>
              <a:rPr lang="es-MX" dirty="0" smtClean="0"/>
              <a:t>ellos.</a:t>
            </a:r>
            <a:endParaRPr lang="es-MX" dirty="0"/>
          </a:p>
          <a:p>
            <a:pPr marL="0" indent="0">
              <a:buNone/>
            </a:pPr>
            <a:endParaRPr lang="es-MX" dirty="0"/>
          </a:p>
        </p:txBody>
      </p:sp>
    </p:spTree>
    <p:extLst>
      <p:ext uri="{BB962C8B-B14F-4D97-AF65-F5344CB8AC3E}">
        <p14:creationId xmlns:p14="http://schemas.microsoft.com/office/powerpoint/2010/main" val="34896523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b="1" i="1" dirty="0" smtClean="0"/>
              <a:t>Profesor-alumno</a:t>
            </a:r>
            <a:endParaRPr lang="es-MX" dirty="0"/>
          </a:p>
        </p:txBody>
      </p:sp>
      <p:sp>
        <p:nvSpPr>
          <p:cNvPr id="3" name="2 Marcador de contenido"/>
          <p:cNvSpPr>
            <a:spLocks noGrp="1"/>
          </p:cNvSpPr>
          <p:nvPr>
            <p:ph idx="1"/>
          </p:nvPr>
        </p:nvSpPr>
        <p:spPr/>
        <p:txBody>
          <a:bodyPr/>
          <a:lstStyle/>
          <a:p>
            <a:pPr marL="0" indent="0">
              <a:buNone/>
            </a:pPr>
            <a:r>
              <a:rPr lang="es-MX" dirty="0"/>
              <a:t>O  diferentes bitácoras administradas por los alumnos, a saber:</a:t>
            </a:r>
          </a:p>
          <a:p>
            <a:pPr marL="0" indent="0">
              <a:buNone/>
            </a:pPr>
            <a:r>
              <a:rPr lang="es-MX" dirty="0"/>
              <a:t>a) Resuelvan problemas planteados por el profesor;</a:t>
            </a:r>
          </a:p>
          <a:p>
            <a:pPr marL="0" indent="0">
              <a:buNone/>
            </a:pPr>
            <a:endParaRPr lang="es-MX" dirty="0" smtClean="0"/>
          </a:p>
          <a:p>
            <a:pPr marL="0" indent="0">
              <a:buNone/>
            </a:pPr>
            <a:r>
              <a:rPr lang="es-MX" dirty="0" smtClean="0"/>
              <a:t>b</a:t>
            </a:r>
            <a:r>
              <a:rPr lang="es-MX" dirty="0"/>
              <a:t>) desarrollen trabajos colaborativos trabajando en pequeños grupos.</a:t>
            </a:r>
          </a:p>
          <a:p>
            <a:pPr marL="0" indent="0">
              <a:buNone/>
            </a:pPr>
            <a:endParaRPr lang="es-MX" dirty="0"/>
          </a:p>
        </p:txBody>
      </p:sp>
    </p:spTree>
    <p:extLst>
      <p:ext uri="{BB962C8B-B14F-4D97-AF65-F5344CB8AC3E}">
        <p14:creationId xmlns:p14="http://schemas.microsoft.com/office/powerpoint/2010/main" val="36173330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b="1" i="1" dirty="0" smtClean="0"/>
              <a:t>Profesor-alumno</a:t>
            </a:r>
            <a:endParaRPr lang="es-MX" dirty="0"/>
          </a:p>
        </p:txBody>
      </p:sp>
      <p:sp>
        <p:nvSpPr>
          <p:cNvPr id="3" name="2 Marcador de contenido"/>
          <p:cNvSpPr>
            <a:spLocks noGrp="1"/>
          </p:cNvSpPr>
          <p:nvPr>
            <p:ph idx="1"/>
          </p:nvPr>
        </p:nvSpPr>
        <p:spPr/>
        <p:txBody>
          <a:bodyPr>
            <a:normAutofit fontScale="92500" lnSpcReduction="10000"/>
          </a:bodyPr>
          <a:lstStyle/>
          <a:p>
            <a:pPr marL="0" indent="0">
              <a:buNone/>
            </a:pPr>
            <a:r>
              <a:rPr lang="es-MX" dirty="0"/>
              <a:t>Los </a:t>
            </a:r>
            <a:r>
              <a:rPr lang="es-MX" dirty="0" err="1"/>
              <a:t>edublogs</a:t>
            </a:r>
            <a:r>
              <a:rPr lang="es-MX" dirty="0"/>
              <a:t> pueden ser de dos tipos:</a:t>
            </a:r>
          </a:p>
          <a:p>
            <a:pPr marL="0" indent="0">
              <a:buNone/>
            </a:pPr>
            <a:r>
              <a:rPr lang="es-MX" dirty="0"/>
              <a:t>a) los </a:t>
            </a:r>
            <a:r>
              <a:rPr lang="es-MX" dirty="0" err="1"/>
              <a:t>edublogs</a:t>
            </a:r>
            <a:r>
              <a:rPr lang="es-MX" dirty="0"/>
              <a:t> pueden ser cerrados a escritura del profesor </a:t>
            </a:r>
            <a:r>
              <a:rPr lang="es-MX" dirty="0" smtClean="0"/>
              <a:t>solamente.</a:t>
            </a:r>
            <a:endParaRPr lang="es-MX" dirty="0"/>
          </a:p>
          <a:p>
            <a:pPr marL="0" indent="0">
              <a:buNone/>
            </a:pPr>
            <a:r>
              <a:rPr lang="es-MX" dirty="0"/>
              <a:t>b)  o bien que los </a:t>
            </a:r>
            <a:r>
              <a:rPr lang="es-MX" dirty="0" err="1"/>
              <a:t>edublogs</a:t>
            </a:r>
            <a:r>
              <a:rPr lang="es-MX" dirty="0"/>
              <a:t> puedan estar abiertos, para que los alumnos escriban artículos o </a:t>
            </a:r>
            <a:r>
              <a:rPr lang="es-MX" i="1" dirty="0" err="1"/>
              <a:t>posts</a:t>
            </a:r>
            <a:r>
              <a:rPr lang="es-MX" dirty="0"/>
              <a:t>, pero no entraría dentro de los objetivos del proceso de enseñanza-aprendizaje por parte del educador. Quizá en estos casos habría una dispersión de temas y comentarios, sino se ponen unas reglas base para que funcione como uno quisiera.</a:t>
            </a:r>
          </a:p>
        </p:txBody>
      </p:sp>
    </p:spTree>
    <p:extLst>
      <p:ext uri="{BB962C8B-B14F-4D97-AF65-F5344CB8AC3E}">
        <p14:creationId xmlns:p14="http://schemas.microsoft.com/office/powerpoint/2010/main" val="28271966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b="1" dirty="0" err="1"/>
              <a:t>Weblogs</a:t>
            </a:r>
            <a:r>
              <a:rPr lang="es-MX" b="1" dirty="0"/>
              <a:t> grupales o alumno-alumno</a:t>
            </a:r>
            <a:endParaRPr lang="es-MX" dirty="0"/>
          </a:p>
        </p:txBody>
      </p:sp>
      <p:sp>
        <p:nvSpPr>
          <p:cNvPr id="3" name="2 Marcador de contenido"/>
          <p:cNvSpPr>
            <a:spLocks noGrp="1"/>
          </p:cNvSpPr>
          <p:nvPr>
            <p:ph idx="1"/>
          </p:nvPr>
        </p:nvSpPr>
        <p:spPr/>
        <p:txBody>
          <a:bodyPr/>
          <a:lstStyle/>
          <a:p>
            <a:pPr marL="0" indent="0">
              <a:buNone/>
            </a:pPr>
            <a:r>
              <a:rPr lang="es-MX" dirty="0" smtClean="0"/>
              <a:t>Pueden </a:t>
            </a:r>
            <a:r>
              <a:rPr lang="es-MX" dirty="0"/>
              <a:t>orientar de muchas maneras la interrelación entre alumno-alumno y profesor, pero nos centramos en algunas de las características que implican esta estructura metodológica:</a:t>
            </a:r>
          </a:p>
        </p:txBody>
      </p:sp>
    </p:spTree>
    <p:extLst>
      <p:ext uri="{BB962C8B-B14F-4D97-AF65-F5344CB8AC3E}">
        <p14:creationId xmlns:p14="http://schemas.microsoft.com/office/powerpoint/2010/main" val="18855992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b="1" dirty="0" err="1" smtClean="0"/>
              <a:t>Weblogs</a:t>
            </a:r>
            <a:r>
              <a:rPr lang="es-MX" b="1" dirty="0" smtClean="0"/>
              <a:t> grupales o alumno-alumno</a:t>
            </a:r>
            <a:endParaRPr lang="es-MX" dirty="0"/>
          </a:p>
        </p:txBody>
      </p:sp>
      <p:sp>
        <p:nvSpPr>
          <p:cNvPr id="3" name="2 Marcador de contenido"/>
          <p:cNvSpPr>
            <a:spLocks noGrp="1"/>
          </p:cNvSpPr>
          <p:nvPr>
            <p:ph idx="1"/>
          </p:nvPr>
        </p:nvSpPr>
        <p:spPr/>
        <p:txBody>
          <a:bodyPr/>
          <a:lstStyle/>
          <a:p>
            <a:r>
              <a:rPr lang="es-MX" dirty="0"/>
              <a:t>Son un método de trabajo colaborativo y de trabajo en grupo.</a:t>
            </a:r>
          </a:p>
          <a:p>
            <a:pPr marL="0" indent="0">
              <a:buNone/>
            </a:pPr>
            <a:r>
              <a:rPr lang="es-MX" dirty="0" smtClean="0"/>
              <a:t>• </a:t>
            </a:r>
            <a:r>
              <a:rPr lang="es-MX" dirty="0"/>
              <a:t>Generan una estructura horizontal (varias bitácoras al unísono) para debatir, analizar y conjugar diferentes experiencias de producción y distribución de contenidos.</a:t>
            </a:r>
          </a:p>
          <a:p>
            <a:r>
              <a:rPr lang="es-MX" dirty="0"/>
              <a:t>Incentivan y activan la participación y el debate entre los propios alumnos.</a:t>
            </a:r>
          </a:p>
          <a:p>
            <a:endParaRPr lang="es-MX" dirty="0"/>
          </a:p>
        </p:txBody>
      </p:sp>
    </p:spTree>
    <p:extLst>
      <p:ext uri="{BB962C8B-B14F-4D97-AF65-F5344CB8AC3E}">
        <p14:creationId xmlns:p14="http://schemas.microsoft.com/office/powerpoint/2010/main" val="4633972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b="1" dirty="0" err="1" smtClean="0"/>
              <a:t>Weblogs</a:t>
            </a:r>
            <a:r>
              <a:rPr lang="es-MX" b="1" dirty="0" smtClean="0"/>
              <a:t> grupales o alumno-alumno</a:t>
            </a:r>
            <a:endParaRPr lang="es-MX" dirty="0"/>
          </a:p>
        </p:txBody>
      </p:sp>
      <p:sp>
        <p:nvSpPr>
          <p:cNvPr id="3" name="2 Marcador de contenido"/>
          <p:cNvSpPr>
            <a:spLocks noGrp="1"/>
          </p:cNvSpPr>
          <p:nvPr>
            <p:ph idx="1"/>
          </p:nvPr>
        </p:nvSpPr>
        <p:spPr/>
        <p:txBody>
          <a:bodyPr/>
          <a:lstStyle/>
          <a:p>
            <a:pPr marL="0" indent="0">
              <a:buNone/>
            </a:pPr>
            <a:r>
              <a:rPr lang="es-MX" dirty="0"/>
              <a:t>Muchas de las actividades citadas en los otros tipos de bitácoras pueden desarrollarse desde éste, aunque éste se caracteriza por ser más colectivo e intergrupal, como herramientas colaborativas para la enseñanza usando tecnologías web: </a:t>
            </a:r>
            <a:r>
              <a:rPr lang="es-MX" dirty="0" err="1"/>
              <a:t>weblogs</a:t>
            </a:r>
            <a:r>
              <a:rPr lang="es-MX" dirty="0"/>
              <a:t>, wikis, redes sociales y web 2.0</a:t>
            </a:r>
          </a:p>
          <a:p>
            <a:pPr marL="0" indent="0">
              <a:buNone/>
            </a:pPr>
            <a:endParaRPr lang="es-MX" dirty="0"/>
          </a:p>
        </p:txBody>
      </p:sp>
    </p:spTree>
    <p:extLst>
      <p:ext uri="{BB962C8B-B14F-4D97-AF65-F5344CB8AC3E}">
        <p14:creationId xmlns:p14="http://schemas.microsoft.com/office/powerpoint/2010/main" val="17736643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b="1" dirty="0" err="1" smtClean="0"/>
              <a:t>Weblogs</a:t>
            </a:r>
            <a:r>
              <a:rPr lang="es-MX" b="1" dirty="0" smtClean="0"/>
              <a:t> grupales o alumno-alumno</a:t>
            </a:r>
            <a:endParaRPr lang="es-MX" dirty="0"/>
          </a:p>
        </p:txBody>
      </p:sp>
      <p:sp>
        <p:nvSpPr>
          <p:cNvPr id="3" name="2 Marcador de contenido"/>
          <p:cNvSpPr>
            <a:spLocks noGrp="1"/>
          </p:cNvSpPr>
          <p:nvPr>
            <p:ph idx="1"/>
          </p:nvPr>
        </p:nvSpPr>
        <p:spPr/>
        <p:txBody>
          <a:bodyPr/>
          <a:lstStyle/>
          <a:p>
            <a:pPr marL="0" indent="0">
              <a:buNone/>
            </a:pPr>
            <a:r>
              <a:rPr lang="es-MX" dirty="0"/>
              <a:t>Los alumnos de la asignatura desarrollan sus propias bitácoras de clase, utilizándolas como medio de comunicación con los profesores, y como plataforma de publicación de los ejercicios del curso. Asimismo, cada alumno crea y mantiene una bitácora personal sobre un tema de su interés, que se dirige y evalúa como un proyecto final.” (Orihuela y Santos, 2004).</a:t>
            </a:r>
          </a:p>
          <a:p>
            <a:pPr marL="0" indent="0">
              <a:buNone/>
            </a:pPr>
            <a:endParaRPr lang="es-MX" dirty="0"/>
          </a:p>
        </p:txBody>
      </p:sp>
    </p:spTree>
    <p:extLst>
      <p:ext uri="{BB962C8B-B14F-4D97-AF65-F5344CB8AC3E}">
        <p14:creationId xmlns:p14="http://schemas.microsoft.com/office/powerpoint/2010/main" val="31591880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Tipologías de la educación</a:t>
            </a:r>
            <a:endParaRPr lang="es-MX" dirty="0"/>
          </a:p>
        </p:txBody>
      </p:sp>
      <p:sp>
        <p:nvSpPr>
          <p:cNvPr id="3" name="2 Marcador de contenido"/>
          <p:cNvSpPr>
            <a:spLocks noGrp="1"/>
          </p:cNvSpPr>
          <p:nvPr>
            <p:ph idx="1"/>
          </p:nvPr>
        </p:nvSpPr>
        <p:spPr/>
        <p:txBody>
          <a:bodyPr/>
          <a:lstStyle/>
          <a:p>
            <a:r>
              <a:rPr lang="es-MX" dirty="0"/>
              <a:t>Recoger aquí una taxonomía de distintas bitácoras resulta un tanto complejo dado que cada </a:t>
            </a:r>
            <a:r>
              <a:rPr lang="es-MX" dirty="0" smtClean="0"/>
              <a:t> uno de los diversos </a:t>
            </a:r>
            <a:r>
              <a:rPr lang="es-MX" dirty="0"/>
              <a:t>objetivos curriculares </a:t>
            </a:r>
            <a:r>
              <a:rPr lang="es-MX" dirty="0" smtClean="0"/>
              <a:t>específicos </a:t>
            </a:r>
            <a:r>
              <a:rPr lang="es-MX" dirty="0"/>
              <a:t>que se requieren en el mundo de la educación.</a:t>
            </a:r>
          </a:p>
          <a:p>
            <a:endParaRPr lang="es-MX" dirty="0"/>
          </a:p>
        </p:txBody>
      </p:sp>
    </p:spTree>
    <p:extLst>
      <p:ext uri="{BB962C8B-B14F-4D97-AF65-F5344CB8AC3E}">
        <p14:creationId xmlns:p14="http://schemas.microsoft.com/office/powerpoint/2010/main" val="30931338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b="1" dirty="0" err="1" smtClean="0"/>
              <a:t>Weblogs</a:t>
            </a:r>
            <a:r>
              <a:rPr lang="es-MX" b="1" dirty="0" smtClean="0"/>
              <a:t> grupales o alumno-alumno</a:t>
            </a:r>
            <a:endParaRPr lang="es-MX" dirty="0"/>
          </a:p>
        </p:txBody>
      </p:sp>
      <p:sp>
        <p:nvSpPr>
          <p:cNvPr id="3" name="2 Marcador de contenido"/>
          <p:cNvSpPr>
            <a:spLocks noGrp="1"/>
          </p:cNvSpPr>
          <p:nvPr>
            <p:ph idx="1"/>
          </p:nvPr>
        </p:nvSpPr>
        <p:spPr/>
        <p:txBody>
          <a:bodyPr>
            <a:normAutofit fontScale="92500"/>
          </a:bodyPr>
          <a:lstStyle/>
          <a:p>
            <a:pPr marL="0" indent="0">
              <a:buNone/>
            </a:pPr>
            <a:r>
              <a:rPr lang="es-MX" dirty="0"/>
              <a:t>En este caso, el formato </a:t>
            </a:r>
            <a:r>
              <a:rPr lang="es-MX" i="1" dirty="0" err="1"/>
              <a:t>weblog</a:t>
            </a:r>
            <a:r>
              <a:rPr lang="es-MX" dirty="0"/>
              <a:t>, sería prescindible utilizar todos los elementos de que se compone para optimizar sus posibilidades:</a:t>
            </a:r>
          </a:p>
          <a:p>
            <a:r>
              <a:rPr lang="es-MX" dirty="0"/>
              <a:t>        </a:t>
            </a:r>
            <a:r>
              <a:rPr lang="es-MX" dirty="0" err="1"/>
              <a:t>blogroll</a:t>
            </a:r>
            <a:r>
              <a:rPr lang="es-MX" dirty="0"/>
              <a:t>;</a:t>
            </a:r>
          </a:p>
          <a:p>
            <a:r>
              <a:rPr lang="es-MX" dirty="0"/>
              <a:t>        sindicación RSS /ATOM</a:t>
            </a:r>
          </a:p>
          <a:p>
            <a:r>
              <a:rPr lang="es-MX" dirty="0"/>
              <a:t>        enlaces permanentes</a:t>
            </a:r>
          </a:p>
          <a:p>
            <a:r>
              <a:rPr lang="es-MX" dirty="0"/>
              <a:t>        categorías</a:t>
            </a:r>
          </a:p>
          <a:p>
            <a:r>
              <a:rPr lang="es-MX" dirty="0"/>
              <a:t>        comentarios</a:t>
            </a:r>
          </a:p>
          <a:p>
            <a:r>
              <a:rPr lang="es-MX" dirty="0"/>
              <a:t>        </a:t>
            </a:r>
            <a:r>
              <a:rPr lang="es-MX" dirty="0" err="1"/>
              <a:t>trackback</a:t>
            </a:r>
            <a:r>
              <a:rPr lang="es-MX" dirty="0"/>
              <a:t> o referencias cruzadas</a:t>
            </a:r>
            <a:r>
              <a:rPr lang="es-MX" dirty="0" smtClean="0"/>
              <a:t>,…</a:t>
            </a:r>
            <a:endParaRPr lang="es-MX" dirty="0"/>
          </a:p>
          <a:p>
            <a:pPr marL="0" indent="0">
              <a:buNone/>
            </a:pPr>
            <a:endParaRPr lang="es-MX" dirty="0"/>
          </a:p>
        </p:txBody>
      </p:sp>
    </p:spTree>
    <p:extLst>
      <p:ext uri="{BB962C8B-B14F-4D97-AF65-F5344CB8AC3E}">
        <p14:creationId xmlns:p14="http://schemas.microsoft.com/office/powerpoint/2010/main" val="29702489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Tipologías de la educación</a:t>
            </a:r>
            <a:endParaRPr lang="es-MX" dirty="0"/>
          </a:p>
        </p:txBody>
      </p:sp>
      <p:sp>
        <p:nvSpPr>
          <p:cNvPr id="3" name="2 Marcador de contenido"/>
          <p:cNvSpPr>
            <a:spLocks noGrp="1"/>
          </p:cNvSpPr>
          <p:nvPr>
            <p:ph idx="1"/>
          </p:nvPr>
        </p:nvSpPr>
        <p:spPr/>
        <p:txBody>
          <a:bodyPr/>
          <a:lstStyle/>
          <a:p>
            <a:pPr marL="0" indent="0">
              <a:buNone/>
            </a:pPr>
            <a:r>
              <a:rPr lang="es-MX" dirty="0"/>
              <a:t>podemos hablar de cuatro tipos de </a:t>
            </a:r>
            <a:r>
              <a:rPr lang="es-MX" dirty="0" err="1"/>
              <a:t>edublogs</a:t>
            </a:r>
            <a:r>
              <a:rPr lang="es-MX" dirty="0"/>
              <a:t>:</a:t>
            </a:r>
          </a:p>
          <a:p>
            <a:pPr marL="0" indent="0">
              <a:buNone/>
            </a:pPr>
            <a:r>
              <a:rPr lang="es-MX" dirty="0" smtClean="0"/>
              <a:t>	a)blogs </a:t>
            </a:r>
            <a:r>
              <a:rPr lang="es-MX" dirty="0"/>
              <a:t>colaborativos de clase,</a:t>
            </a:r>
          </a:p>
          <a:p>
            <a:pPr marL="0" indent="0">
              <a:buNone/>
            </a:pPr>
            <a:r>
              <a:rPr lang="es-MX" dirty="0" smtClean="0"/>
              <a:t>	b)blogs </a:t>
            </a:r>
            <a:r>
              <a:rPr lang="es-MX" dirty="0"/>
              <a:t>de </a:t>
            </a:r>
            <a:r>
              <a:rPr lang="es-MX" dirty="0" smtClean="0"/>
              <a:t>clase.</a:t>
            </a:r>
            <a:endParaRPr lang="es-MX" dirty="0"/>
          </a:p>
          <a:p>
            <a:pPr marL="0" indent="0">
              <a:buNone/>
            </a:pPr>
            <a:r>
              <a:rPr lang="es-MX" dirty="0" smtClean="0"/>
              <a:t>	c)blogs </a:t>
            </a:r>
            <a:r>
              <a:rPr lang="es-MX" dirty="0"/>
              <a:t>de investigación </a:t>
            </a:r>
          </a:p>
          <a:p>
            <a:pPr marL="0" indent="0">
              <a:buNone/>
            </a:pPr>
            <a:r>
              <a:rPr lang="es-MX" dirty="0" smtClean="0"/>
              <a:t>	d)blogs </a:t>
            </a:r>
            <a:r>
              <a:rPr lang="es-MX" dirty="0"/>
              <a:t>de estudiantes o profesores.</a:t>
            </a:r>
          </a:p>
          <a:p>
            <a:endParaRPr lang="es-MX" dirty="0"/>
          </a:p>
        </p:txBody>
      </p:sp>
    </p:spTree>
    <p:extLst>
      <p:ext uri="{BB962C8B-B14F-4D97-AF65-F5344CB8AC3E}">
        <p14:creationId xmlns:p14="http://schemas.microsoft.com/office/powerpoint/2010/main" val="4673194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Tipologías de la educación</a:t>
            </a:r>
            <a:endParaRPr lang="es-MX" dirty="0"/>
          </a:p>
        </p:txBody>
      </p:sp>
      <p:sp>
        <p:nvSpPr>
          <p:cNvPr id="3" name="2 Marcador de contenido"/>
          <p:cNvSpPr>
            <a:spLocks noGrp="1"/>
          </p:cNvSpPr>
          <p:nvPr>
            <p:ph idx="1"/>
          </p:nvPr>
        </p:nvSpPr>
        <p:spPr/>
        <p:txBody>
          <a:bodyPr/>
          <a:lstStyle/>
          <a:p>
            <a:pPr marL="0" indent="0">
              <a:buNone/>
            </a:pPr>
            <a:r>
              <a:rPr lang="es-MX" dirty="0"/>
              <a:t>Según diversos autores (</a:t>
            </a:r>
            <a:r>
              <a:rPr lang="es-MX" dirty="0" err="1"/>
              <a:t>Tíscar</a:t>
            </a:r>
            <a:r>
              <a:rPr lang="es-MX" dirty="0"/>
              <a:t> Lara, Lorenzo García </a:t>
            </a:r>
            <a:r>
              <a:rPr lang="es-MX" dirty="0" err="1"/>
              <a:t>Aretio</a:t>
            </a:r>
            <a:r>
              <a:rPr lang="es-MX" dirty="0"/>
              <a:t> y J. Carrera Plaza) establecemos la siguiente clasificación:</a:t>
            </a:r>
          </a:p>
          <a:p>
            <a:pPr marL="0" indent="0">
              <a:buNone/>
            </a:pPr>
            <a:r>
              <a:rPr lang="es-MX" dirty="0"/>
              <a:t>           • </a:t>
            </a:r>
            <a:r>
              <a:rPr lang="es-MX" b="1" dirty="0"/>
              <a:t>Académicos o de investigación</a:t>
            </a:r>
            <a:endParaRPr lang="es-MX" dirty="0"/>
          </a:p>
          <a:p>
            <a:pPr marL="0" indent="0">
              <a:buNone/>
            </a:pPr>
            <a:r>
              <a:rPr lang="es-MX" dirty="0"/>
              <a:t>           • </a:t>
            </a:r>
            <a:r>
              <a:rPr lang="es-MX" b="1" dirty="0" smtClean="0"/>
              <a:t>Profesor-alumnos</a:t>
            </a:r>
            <a:endParaRPr lang="es-MX" dirty="0" smtClean="0"/>
          </a:p>
          <a:p>
            <a:pPr marL="0" indent="0">
              <a:buNone/>
            </a:pPr>
            <a:r>
              <a:rPr lang="es-MX" dirty="0"/>
              <a:t>           • </a:t>
            </a:r>
            <a:r>
              <a:rPr lang="es-MX" b="1" dirty="0" err="1"/>
              <a:t>Weblogs</a:t>
            </a:r>
            <a:r>
              <a:rPr lang="es-MX" b="1" dirty="0"/>
              <a:t> grupales</a:t>
            </a:r>
            <a:endParaRPr lang="es-MX" dirty="0"/>
          </a:p>
          <a:p>
            <a:endParaRPr lang="es-MX" dirty="0"/>
          </a:p>
        </p:txBody>
      </p:sp>
    </p:spTree>
    <p:extLst>
      <p:ext uri="{BB962C8B-B14F-4D97-AF65-F5344CB8AC3E}">
        <p14:creationId xmlns:p14="http://schemas.microsoft.com/office/powerpoint/2010/main" val="405168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b="1" i="1" dirty="0" smtClean="0"/>
              <a:t>Académicos o de investigación</a:t>
            </a:r>
            <a:endParaRPr lang="es-MX" dirty="0"/>
          </a:p>
        </p:txBody>
      </p:sp>
      <p:sp>
        <p:nvSpPr>
          <p:cNvPr id="3" name="2 Marcador de contenido"/>
          <p:cNvSpPr>
            <a:spLocks noGrp="1"/>
          </p:cNvSpPr>
          <p:nvPr>
            <p:ph idx="1"/>
          </p:nvPr>
        </p:nvSpPr>
        <p:spPr/>
        <p:txBody>
          <a:bodyPr/>
          <a:lstStyle/>
          <a:p>
            <a:pPr marL="0" indent="0">
              <a:buNone/>
            </a:pPr>
            <a:r>
              <a:rPr lang="es-MX" b="1" i="1" dirty="0"/>
              <a:t>Académicos o de investigación: </a:t>
            </a:r>
            <a:r>
              <a:rPr lang="es-MX" dirty="0"/>
              <a:t>en este sector podemos agrupar </a:t>
            </a:r>
            <a:r>
              <a:rPr lang="es-MX" i="1" u="sng" dirty="0"/>
              <a:t>bitácoras de investigación</a:t>
            </a:r>
            <a:r>
              <a:rPr lang="es-MX" i="1" dirty="0"/>
              <a:t> </a:t>
            </a:r>
            <a:r>
              <a:rPr lang="es-MX" dirty="0"/>
              <a:t>de distintos departamentos, con líneas de estudio, proyectos y perspectivas de desarrollo. Tienen un perfil cerrado en contenido y entre profesionales de un centro con intereses comunes.</a:t>
            </a:r>
          </a:p>
          <a:p>
            <a:pPr marL="0" indent="0">
              <a:buNone/>
            </a:pPr>
            <a:endParaRPr lang="es-MX" dirty="0"/>
          </a:p>
        </p:txBody>
      </p:sp>
    </p:spTree>
    <p:extLst>
      <p:ext uri="{BB962C8B-B14F-4D97-AF65-F5344CB8AC3E}">
        <p14:creationId xmlns:p14="http://schemas.microsoft.com/office/powerpoint/2010/main" val="38406742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b="1" i="1" dirty="0" smtClean="0"/>
              <a:t>Académicos o de investigación</a:t>
            </a:r>
            <a:endParaRPr lang="es-MX" dirty="0"/>
          </a:p>
        </p:txBody>
      </p:sp>
      <p:sp>
        <p:nvSpPr>
          <p:cNvPr id="3" name="2 Marcador de contenido"/>
          <p:cNvSpPr>
            <a:spLocks noGrp="1"/>
          </p:cNvSpPr>
          <p:nvPr>
            <p:ph idx="1"/>
          </p:nvPr>
        </p:nvSpPr>
        <p:spPr/>
        <p:txBody>
          <a:bodyPr/>
          <a:lstStyle/>
          <a:p>
            <a:pPr marL="0" indent="0">
              <a:buNone/>
            </a:pPr>
            <a:r>
              <a:rPr lang="es-MX" dirty="0"/>
              <a:t>También podemos agrupar en este apartado </a:t>
            </a:r>
            <a:r>
              <a:rPr lang="es-MX" u="sng" dirty="0"/>
              <a:t>los </a:t>
            </a:r>
            <a:r>
              <a:rPr lang="es-MX" i="1" u="sng" dirty="0"/>
              <a:t>blogs de docencia entre educadores</a:t>
            </a:r>
            <a:r>
              <a:rPr lang="es-MX" u="sng" dirty="0"/>
              <a:t>, </a:t>
            </a:r>
            <a:r>
              <a:rPr lang="es-MX" dirty="0"/>
              <a:t>que permiten debatir y compartir experiencias en su área a profesores de distintos centros. Sería interesante tener bitácoras de los profesores sobre sus modelos de formación y su metodología didáctica.</a:t>
            </a:r>
          </a:p>
          <a:p>
            <a:pPr marL="0" indent="0">
              <a:buNone/>
            </a:pPr>
            <a:endParaRPr lang="es-MX" dirty="0"/>
          </a:p>
        </p:txBody>
      </p:sp>
    </p:spTree>
    <p:extLst>
      <p:ext uri="{BB962C8B-B14F-4D97-AF65-F5344CB8AC3E}">
        <p14:creationId xmlns:p14="http://schemas.microsoft.com/office/powerpoint/2010/main" val="32938186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b="1" i="1" dirty="0" smtClean="0"/>
              <a:t>Académicos o de investigación</a:t>
            </a:r>
            <a:endParaRPr lang="es-MX" dirty="0"/>
          </a:p>
        </p:txBody>
      </p:sp>
      <p:sp>
        <p:nvSpPr>
          <p:cNvPr id="3" name="2 Marcador de contenido"/>
          <p:cNvSpPr>
            <a:spLocks noGrp="1"/>
          </p:cNvSpPr>
          <p:nvPr>
            <p:ph idx="1"/>
          </p:nvPr>
        </p:nvSpPr>
        <p:spPr/>
        <p:txBody>
          <a:bodyPr/>
          <a:lstStyle/>
          <a:p>
            <a:pPr marL="0" indent="0">
              <a:buNone/>
            </a:pPr>
            <a:r>
              <a:rPr lang="es-MX" dirty="0"/>
              <a:t>Estos blogs también pueden servir como acicate para la colaboración entre distintos centros para elaborar el material curricular, aunque en estos casos quizá se use más el correo electrónico. Un ejemplo es </a:t>
            </a:r>
            <a:r>
              <a:rPr lang="es-MX" i="1" dirty="0" err="1"/>
              <a:t>Aulablog</a:t>
            </a:r>
            <a:r>
              <a:rPr lang="es-MX" dirty="0"/>
              <a:t>.</a:t>
            </a:r>
          </a:p>
          <a:p>
            <a:pPr marL="0" indent="0">
              <a:buNone/>
            </a:pPr>
            <a:endParaRPr lang="es-MX" dirty="0"/>
          </a:p>
        </p:txBody>
      </p:sp>
    </p:spTree>
    <p:extLst>
      <p:ext uri="{BB962C8B-B14F-4D97-AF65-F5344CB8AC3E}">
        <p14:creationId xmlns:p14="http://schemas.microsoft.com/office/powerpoint/2010/main" val="1760848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b="1" i="1" dirty="0" smtClean="0"/>
              <a:t>Académicos o de investigación</a:t>
            </a:r>
            <a:endParaRPr lang="es-MX" dirty="0"/>
          </a:p>
        </p:txBody>
      </p:sp>
      <p:sp>
        <p:nvSpPr>
          <p:cNvPr id="3" name="2 Marcador de contenido"/>
          <p:cNvSpPr>
            <a:spLocks noGrp="1"/>
          </p:cNvSpPr>
          <p:nvPr>
            <p:ph idx="1"/>
          </p:nvPr>
        </p:nvSpPr>
        <p:spPr/>
        <p:txBody>
          <a:bodyPr/>
          <a:lstStyle/>
          <a:p>
            <a:pPr marL="0" indent="0">
              <a:buNone/>
            </a:pPr>
            <a:r>
              <a:rPr lang="es-MX" dirty="0" err="1"/>
              <a:t>Aulablog</a:t>
            </a:r>
            <a:r>
              <a:rPr lang="es-MX" dirty="0"/>
              <a:t>. Entendemos que algo interesante para los centros universitarios y de Educación Secundaria sería, por ejemplo, crear un blog de actividades de extensión cultural y universitaria.</a:t>
            </a:r>
          </a:p>
          <a:p>
            <a:pPr marL="0" indent="0">
              <a:buNone/>
            </a:pPr>
            <a:endParaRPr lang="es-MX" dirty="0"/>
          </a:p>
        </p:txBody>
      </p:sp>
    </p:spTree>
    <p:extLst>
      <p:ext uri="{BB962C8B-B14F-4D97-AF65-F5344CB8AC3E}">
        <p14:creationId xmlns:p14="http://schemas.microsoft.com/office/powerpoint/2010/main" val="17236801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b="1" i="1" dirty="0" smtClean="0"/>
              <a:t>Profesor-alumno</a:t>
            </a:r>
            <a:endParaRPr lang="es-MX" dirty="0"/>
          </a:p>
        </p:txBody>
      </p:sp>
      <p:sp>
        <p:nvSpPr>
          <p:cNvPr id="3" name="2 Marcador de contenido"/>
          <p:cNvSpPr>
            <a:spLocks noGrp="1"/>
          </p:cNvSpPr>
          <p:nvPr>
            <p:ph idx="1"/>
          </p:nvPr>
        </p:nvSpPr>
        <p:spPr/>
        <p:txBody>
          <a:bodyPr/>
          <a:lstStyle/>
          <a:p>
            <a:pPr marL="0" indent="0">
              <a:buNone/>
            </a:pPr>
            <a:r>
              <a:rPr lang="es-MX" b="1" i="1" dirty="0"/>
              <a:t>Profesor-alumnos: </a:t>
            </a:r>
            <a:r>
              <a:rPr lang="es-MX" dirty="0"/>
              <a:t>este tipo de </a:t>
            </a:r>
            <a:r>
              <a:rPr lang="es-MX" dirty="0" err="1"/>
              <a:t>edublogs</a:t>
            </a:r>
            <a:r>
              <a:rPr lang="es-MX" dirty="0"/>
              <a:t> es uno de los que más nos interesa. Tiene también muchas modalidades y formas de usarlos.</a:t>
            </a:r>
          </a:p>
          <a:p>
            <a:pPr marL="0" indent="0">
              <a:buNone/>
            </a:pPr>
            <a:endParaRPr lang="es-MX" dirty="0"/>
          </a:p>
        </p:txBody>
      </p:sp>
    </p:spTree>
    <p:extLst>
      <p:ext uri="{BB962C8B-B14F-4D97-AF65-F5344CB8AC3E}">
        <p14:creationId xmlns:p14="http://schemas.microsoft.com/office/powerpoint/2010/main" val="3273543554"/>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hincheta">
  <a:themeElements>
    <a:clrScheme name="Chincheta">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Chincheta">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hincheta">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27</TotalTime>
  <Words>486</Words>
  <Application>Microsoft Office PowerPoint</Application>
  <PresentationFormat>Presentación en pantalla (4:3)</PresentationFormat>
  <Paragraphs>64</Paragraphs>
  <Slides>20</Slides>
  <Notes>0</Notes>
  <HiddenSlides>0</HiddenSlides>
  <MMClips>0</MMClips>
  <ScaleCrop>false</ScaleCrop>
  <HeadingPairs>
    <vt:vector size="4" baseType="variant">
      <vt:variant>
        <vt:lpstr>Tema</vt:lpstr>
      </vt:variant>
      <vt:variant>
        <vt:i4>1</vt:i4>
      </vt:variant>
      <vt:variant>
        <vt:lpstr>Títulos de diapositiva</vt:lpstr>
      </vt:variant>
      <vt:variant>
        <vt:i4>20</vt:i4>
      </vt:variant>
    </vt:vector>
  </HeadingPairs>
  <TitlesOfParts>
    <vt:vector size="21" baseType="lpstr">
      <vt:lpstr>Chincheta</vt:lpstr>
      <vt:lpstr>Estrategias de intervención educativa</vt:lpstr>
      <vt:lpstr>Tipologías de la educación</vt:lpstr>
      <vt:lpstr>Tipologías de la educación</vt:lpstr>
      <vt:lpstr>Tipologías de la educación</vt:lpstr>
      <vt:lpstr>Académicos o de investigación</vt:lpstr>
      <vt:lpstr>Académicos o de investigación</vt:lpstr>
      <vt:lpstr>Académicos o de investigación</vt:lpstr>
      <vt:lpstr>Académicos o de investigación</vt:lpstr>
      <vt:lpstr>Profesor-alumno</vt:lpstr>
      <vt:lpstr>Profesor-alumno</vt:lpstr>
      <vt:lpstr>Profesor-alumno</vt:lpstr>
      <vt:lpstr>Profesor-alumno</vt:lpstr>
      <vt:lpstr>Profesor-alumno</vt:lpstr>
      <vt:lpstr>Profesor-alumno</vt:lpstr>
      <vt:lpstr>Profesor-alumno</vt:lpstr>
      <vt:lpstr>Weblogs grupales o alumno-alumno</vt:lpstr>
      <vt:lpstr>Weblogs grupales o alumno-alumno</vt:lpstr>
      <vt:lpstr>Weblogs grupales o alumno-alumno</vt:lpstr>
      <vt:lpstr>Weblogs grupales o alumno-alumno</vt:lpstr>
      <vt:lpstr>Weblogs grupales o alumno-alumno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Lap</dc:creator>
  <cp:lastModifiedBy>Lap</cp:lastModifiedBy>
  <cp:revision>5</cp:revision>
  <dcterms:created xsi:type="dcterms:W3CDTF">2012-01-07T02:45:58Z</dcterms:created>
  <dcterms:modified xsi:type="dcterms:W3CDTF">2012-01-07T17:42:58Z</dcterms:modified>
</cp:coreProperties>
</file>