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32" r:id="rId1"/>
  </p:sldMasterIdLst>
  <p:notesMasterIdLst>
    <p:notesMasterId r:id="rId26"/>
  </p:notesMasterIdLst>
  <p:handoutMasterIdLst>
    <p:handoutMasterId r:id="rId27"/>
  </p:handoutMasterIdLst>
  <p:sldIdLst>
    <p:sldId id="260"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Lst>
  <p:sldSz cx="9144000" cy="6858000" type="screen4x3"/>
  <p:notesSz cx="6858000" cy="9144000"/>
  <p:defaultTextStyle>
    <a:defPPr>
      <a:defRPr lang="es-ES_tradnl"/>
    </a:defPPr>
    <a:lvl1pPr algn="r" rtl="0" eaLnBrk="0" fontAlgn="base" hangingPunct="0">
      <a:spcBef>
        <a:spcPct val="0"/>
      </a:spcBef>
      <a:spcAft>
        <a:spcPct val="0"/>
      </a:spcAft>
      <a:defRPr sz="2400" kern="1200">
        <a:solidFill>
          <a:schemeClr val="tx1"/>
        </a:solidFill>
        <a:latin typeface="Arial" charset="0"/>
        <a:ea typeface="+mn-ea"/>
        <a:cs typeface="+mn-cs"/>
      </a:defRPr>
    </a:lvl1pPr>
    <a:lvl2pPr marL="457200" algn="r" rtl="0" eaLnBrk="0" fontAlgn="base" hangingPunct="0">
      <a:spcBef>
        <a:spcPct val="0"/>
      </a:spcBef>
      <a:spcAft>
        <a:spcPct val="0"/>
      </a:spcAft>
      <a:defRPr sz="2400" kern="1200">
        <a:solidFill>
          <a:schemeClr val="tx1"/>
        </a:solidFill>
        <a:latin typeface="Arial" charset="0"/>
        <a:ea typeface="+mn-ea"/>
        <a:cs typeface="+mn-cs"/>
      </a:defRPr>
    </a:lvl2pPr>
    <a:lvl3pPr marL="914400" algn="r" rtl="0" eaLnBrk="0" fontAlgn="base" hangingPunct="0">
      <a:spcBef>
        <a:spcPct val="0"/>
      </a:spcBef>
      <a:spcAft>
        <a:spcPct val="0"/>
      </a:spcAft>
      <a:defRPr sz="2400" kern="1200">
        <a:solidFill>
          <a:schemeClr val="tx1"/>
        </a:solidFill>
        <a:latin typeface="Arial" charset="0"/>
        <a:ea typeface="+mn-ea"/>
        <a:cs typeface="+mn-cs"/>
      </a:defRPr>
    </a:lvl3pPr>
    <a:lvl4pPr marL="1371600" algn="r" rtl="0" eaLnBrk="0" fontAlgn="base" hangingPunct="0">
      <a:spcBef>
        <a:spcPct val="0"/>
      </a:spcBef>
      <a:spcAft>
        <a:spcPct val="0"/>
      </a:spcAft>
      <a:defRPr sz="2400" kern="1200">
        <a:solidFill>
          <a:schemeClr val="tx1"/>
        </a:solidFill>
        <a:latin typeface="Arial" charset="0"/>
        <a:ea typeface="+mn-ea"/>
        <a:cs typeface="+mn-cs"/>
      </a:defRPr>
    </a:lvl4pPr>
    <a:lvl5pPr marL="1828800" algn="r"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91" autoAdjust="0"/>
    <p:restoredTop sz="94683" autoAdjust="0"/>
  </p:normalViewPr>
  <p:slideViewPr>
    <p:cSldViewPr>
      <p:cViewPr>
        <p:scale>
          <a:sx n="75" d="100"/>
          <a:sy n="75" d="100"/>
        </p:scale>
        <p:origin x="-48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a:defRPr>
            </a:lvl1pPr>
          </a:lstStyle>
          <a:p>
            <a:endParaRPr lang="en-US"/>
          </a:p>
        </p:txBody>
      </p:sp>
      <p:sp>
        <p:nvSpPr>
          <p:cNvPr id="4301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a:defRPr>
            </a:lvl1pPr>
          </a:lstStyle>
          <a:p>
            <a:endParaRPr lang="en-US"/>
          </a:p>
        </p:txBody>
      </p:sp>
      <p:sp>
        <p:nvSpPr>
          <p:cNvPr id="4301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a:defRPr>
            </a:lvl1pPr>
          </a:lstStyle>
          <a:p>
            <a:endParaRPr lang="en-US"/>
          </a:p>
        </p:txBody>
      </p:sp>
      <p:sp>
        <p:nvSpPr>
          <p:cNvPr id="4301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a:defRPr>
            </a:lvl1pPr>
          </a:lstStyle>
          <a:p>
            <a:fld id="{99A475E0-1167-4A19-A482-FF2C594FD7EB}" type="slidenum">
              <a:rPr lang="en-US"/>
              <a:pPr/>
              <a:t>‹Nº›</a:t>
            </a:fld>
            <a:endParaRPr lang="en-US"/>
          </a:p>
        </p:txBody>
      </p:sp>
    </p:spTree>
    <p:extLst>
      <p:ext uri="{BB962C8B-B14F-4D97-AF65-F5344CB8AC3E}">
        <p14:creationId xmlns:p14="http://schemas.microsoft.com/office/powerpoint/2010/main" val="1654904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a:defRPr>
            </a:lvl1pPr>
          </a:lstStyle>
          <a:p>
            <a:endParaRPr lang="en-US"/>
          </a:p>
        </p:txBody>
      </p:sp>
      <p:sp>
        <p:nvSpPr>
          <p:cNvPr id="4403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a:defRPr>
            </a:lvl1pPr>
          </a:lstStyle>
          <a:p>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a:t>
            </a:r>
          </a:p>
        </p:txBody>
      </p:sp>
      <p:sp>
        <p:nvSpPr>
          <p:cNvPr id="4403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a:defRPr>
            </a:lvl1pPr>
          </a:lstStyle>
          <a:p>
            <a:endParaRPr lang="en-US"/>
          </a:p>
        </p:txBody>
      </p:sp>
      <p:sp>
        <p:nvSpPr>
          <p:cNvPr id="4403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a:defRPr>
            </a:lvl1pPr>
          </a:lstStyle>
          <a:p>
            <a:fld id="{DD1FD1ED-B7FE-44D2-AF1E-50D40F23858B}" type="slidenum">
              <a:rPr lang="en-US"/>
              <a:pPr/>
              <a:t>‹Nº›</a:t>
            </a:fld>
            <a:endParaRPr lang="en-US"/>
          </a:p>
        </p:txBody>
      </p:sp>
    </p:spTree>
    <p:extLst>
      <p:ext uri="{BB962C8B-B14F-4D97-AF65-F5344CB8AC3E}">
        <p14:creationId xmlns:p14="http://schemas.microsoft.com/office/powerpoint/2010/main" val="39044718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4A2FC2-8A3D-4383-A959-F0EA95E1C0F3}" type="datetimeFigureOut">
              <a:rPr lang="es-MX" smtClean="0"/>
              <a:t>02/03/2012</a:t>
            </a:fld>
            <a:endParaRPr lang="es-MX"/>
          </a:p>
        </p:txBody>
      </p:sp>
      <p:sp>
        <p:nvSpPr>
          <p:cNvPr id="5" name="Footer Placeholder 4"/>
          <p:cNvSpPr>
            <a:spLocks noGrp="1"/>
          </p:cNvSpPr>
          <p:nvPr>
            <p:ph type="ftr" sz="quarter" idx="11"/>
          </p:nvPr>
        </p:nvSpPr>
        <p:spPr/>
        <p:txBody>
          <a:bodyPr/>
          <a:lstStyle/>
          <a:p>
            <a:endParaRPr lang="es-MX"/>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A93D51C-A164-472F-BC34-91BD802A591A}" type="slidenum">
              <a:rPr lang="es-MX" smtClean="0"/>
              <a:t>‹Nº›</a:t>
            </a:fld>
            <a:endParaRPr lang="es-MX"/>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D4A2FC2-8A3D-4383-A959-F0EA95E1C0F3}" type="datetimeFigureOut">
              <a:rPr lang="es-MX" smtClean="0"/>
              <a:t>02/03/2012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D4A2FC2-8A3D-4383-A959-F0EA95E1C0F3}" type="datetimeFigureOut">
              <a:rPr lang="es-MX" smtClean="0"/>
              <a:t>02/03/2012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extLst>
      <p:ext uri="{BB962C8B-B14F-4D97-AF65-F5344CB8AC3E}">
        <p14:creationId xmlns:p14="http://schemas.microsoft.com/office/powerpoint/2010/main" val="3865865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457200" y="1600200"/>
            <a:ext cx="8229600" cy="4525963"/>
          </a:xfrm>
          <a:prstGeom prst="rect">
            <a:avLst/>
          </a:prstGeom>
        </p:spPr>
        <p:txBody>
          <a:bodyPr/>
          <a:lstStyle/>
          <a:p>
            <a:endParaRPr lang="es-MX"/>
          </a:p>
        </p:txBody>
      </p:sp>
    </p:spTree>
    <p:extLst>
      <p:ext uri="{BB962C8B-B14F-4D97-AF65-F5344CB8AC3E}">
        <p14:creationId xmlns:p14="http://schemas.microsoft.com/office/powerpoint/2010/main" val="3883566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D4A2FC2-8A3D-4383-A959-F0EA95E1C0F3}" type="datetimeFigureOut">
              <a:rPr lang="es-MX" smtClean="0"/>
              <a:t>02/03/2012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4A2FC2-8A3D-4383-A959-F0EA95E1C0F3}" type="datetimeFigureOut">
              <a:rPr lang="es-MX" smtClean="0"/>
              <a:t>02/03/2012</a:t>
            </a:fld>
            <a:endParaRPr lang="es-MX"/>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A93D51C-A164-472F-BC34-91BD802A591A}" type="slidenum">
              <a:rPr lang="es-MX" smtClean="0"/>
              <a:t>‹Nº›</a:t>
            </a:fld>
            <a:endParaRPr lang="es-MX"/>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 smtClean="0"/>
              <a:t>Haga clic para modificar el estilo de título del patrón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D4A2FC2-8A3D-4383-A959-F0EA95E1C0F3}" type="datetimeFigureOut">
              <a:rPr lang="es-MX" smtClean="0"/>
              <a:t>02/03/2012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D4A2FC2-8A3D-4383-A959-F0EA95E1C0F3}" type="datetimeFigureOut">
              <a:rPr lang="es-MX" smtClean="0"/>
              <a:t>02/03/2012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D4A2FC2-8A3D-4383-A959-F0EA95E1C0F3}" type="datetimeFigureOut">
              <a:rPr lang="es-MX" smtClean="0"/>
              <a:t>02/03/2012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D4A2FC2-8A3D-4383-A959-F0EA95E1C0F3}" type="datetimeFigureOut">
              <a:rPr lang="es-MX" smtClean="0"/>
              <a:t>02/03/2012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A93D51C-A164-472F-BC34-91BD802A591A}"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D4A2FC2-8A3D-4383-A959-F0EA95E1C0F3}" type="datetimeFigureOut">
              <a:rPr lang="es-MX" smtClean="0"/>
              <a:t>02/03/2012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A93D51C-A164-472F-BC34-91BD802A591A}" type="slidenum">
              <a:rPr lang="es-MX" smtClean="0"/>
              <a:t>‹Nº›</a:t>
            </a:fld>
            <a:endParaRPr lang="es-MX"/>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8D4A2FC2-8A3D-4383-A959-F0EA95E1C0F3}" type="datetimeFigureOut">
              <a:rPr lang="es-MX" smtClean="0"/>
              <a:t>02/03/2012</a:t>
            </a:fld>
            <a:endParaRPr lang="es-MX"/>
          </a:p>
        </p:txBody>
      </p:sp>
      <p:sp>
        <p:nvSpPr>
          <p:cNvPr id="7" name="Slide Number Placeholder 6"/>
          <p:cNvSpPr>
            <a:spLocks noGrp="1"/>
          </p:cNvSpPr>
          <p:nvPr>
            <p:ph type="sldNum" sz="quarter" idx="12"/>
          </p:nvPr>
        </p:nvSpPr>
        <p:spPr/>
        <p:txBody>
          <a:bodyPr/>
          <a:lstStyle/>
          <a:p>
            <a:fld id="{7A93D51C-A164-472F-BC34-91BD802A591A}" type="slidenum">
              <a:rPr lang="es-MX" smtClean="0"/>
              <a:t>‹Nº›</a:t>
            </a:fld>
            <a:endParaRPr lang="es-MX"/>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MX"/>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duotone>
              <a:schemeClr val="bg2">
                <a:tint val="70000"/>
                <a:satMod val="170000"/>
              </a:schemeClr>
              <a:schemeClr val="bg2">
                <a:shade val="70000"/>
                <a:satMod val="130000"/>
              </a:schemeClr>
            </a:duotone>
            <a:lum/>
          </a:blip>
          <a:srcRect/>
          <a:tile tx="0" ty="0" sx="100000" sy="100000" flip="none" algn="tl"/>
        </a:blipFill>
        <a:effectLst/>
      </p:bgPr>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D4A2FC2-8A3D-4383-A959-F0EA95E1C0F3}" type="datetimeFigureOut">
              <a:rPr lang="es-MX" smtClean="0"/>
              <a:t>02/03/2012</a:t>
            </a:fld>
            <a:endParaRPr lang="es-MX"/>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MX"/>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A93D51C-A164-472F-BC34-91BD802A591A}" type="slidenum">
              <a:rPr lang="es-MX" smtClean="0"/>
              <a:t>‹Nº›</a:t>
            </a:fld>
            <a:endParaRPr lang="es-MX"/>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pic>
        <p:nvPicPr>
          <p:cNvPr id="11" name="Picture 13"/>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5157" name="Rectangle 21"/>
          <p:cNvSpPr>
            <a:spLocks noChangeArrowheads="1"/>
          </p:cNvSpPr>
          <p:nvPr/>
        </p:nvSpPr>
        <p:spPr bwMode="auto">
          <a:xfrm>
            <a:off x="611188" y="2708275"/>
            <a:ext cx="7918450"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spcBef>
                <a:spcPct val="20000"/>
              </a:spcBef>
            </a:pPr>
            <a:r>
              <a:rPr lang="es-MX" sz="3600" b="1" dirty="0"/>
              <a:t>Desarrollo de Competencias y habilidades </a:t>
            </a:r>
            <a:br>
              <a:rPr lang="es-MX" sz="3600" b="1" dirty="0"/>
            </a:br>
            <a:r>
              <a:rPr lang="es-MX" sz="3600" dirty="0"/>
              <a:t>                               </a:t>
            </a:r>
            <a:endParaRPr lang="es-MX"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7455" name="Rectangle 31"/>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90000"/>
          </a:bodyPr>
          <a:lstStyle/>
          <a:p>
            <a:r>
              <a:rPr lang="es-MX" sz="3400">
                <a:latin typeface="Arial" charset="0"/>
              </a:rPr>
              <a:t>Razones que justifican la importancia de la formación basada en competencias</a:t>
            </a:r>
            <a:endParaRPr lang="es-ES" sz="3400">
              <a:latin typeface="Arial" charset="0"/>
            </a:endParaRPr>
          </a:p>
        </p:txBody>
      </p:sp>
      <p:sp>
        <p:nvSpPr>
          <p:cNvPr id="487456" name="Rectangle 32"/>
          <p:cNvSpPr>
            <a:spLocks noChangeArrowheads="1"/>
          </p:cNvSpPr>
          <p:nvPr/>
        </p:nvSpPr>
        <p:spPr bwMode="auto">
          <a:xfrm>
            <a:off x="611188" y="1773238"/>
            <a:ext cx="7772400" cy="411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eaLnBrk="1" hangingPunct="1">
              <a:spcBef>
                <a:spcPct val="20000"/>
              </a:spcBef>
            </a:pPr>
            <a:endParaRPr lang="es-MX" sz="2800"/>
          </a:p>
          <a:p>
            <a:pPr marL="342900" indent="-342900" algn="l" eaLnBrk="1" hangingPunct="1">
              <a:spcBef>
                <a:spcPct val="20000"/>
              </a:spcBef>
              <a:buFontTx/>
              <a:buChar char="•"/>
            </a:pPr>
            <a:r>
              <a:rPr lang="es-MX" sz="2800"/>
              <a:t>Permite contar con elementos para reconocer diversas formas de aprendizaje.</a:t>
            </a:r>
          </a:p>
          <a:p>
            <a:pPr marL="342900" indent="-342900" algn="just" eaLnBrk="1" hangingPunct="1">
              <a:spcBef>
                <a:spcPct val="20000"/>
              </a:spcBef>
            </a:pPr>
            <a:endParaRPr lang="es-MX" sz="2800"/>
          </a:p>
          <a:p>
            <a:pPr marL="342900" indent="-342900" algn="l" eaLnBrk="1" hangingPunct="1">
              <a:spcBef>
                <a:spcPct val="20000"/>
              </a:spcBef>
              <a:buFontTx/>
              <a:buChar char="•"/>
            </a:pPr>
            <a:r>
              <a:rPr lang="es-MX" sz="2800"/>
              <a:t>La claridad, validez y confiabilidad de las competencias aceptadas y reconocidas por las sociedad, permiten mayor competitividad en el mercado de trabajo.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8479" name="Rectangle 31"/>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90000"/>
          </a:bodyPr>
          <a:lstStyle/>
          <a:p>
            <a:r>
              <a:rPr lang="es-MX" sz="3000">
                <a:latin typeface="Arial" charset="0"/>
              </a:rPr>
              <a:t>Razones que justifican la importancia de la formación basada en competencias</a:t>
            </a:r>
            <a:endParaRPr lang="es-ES" sz="3000">
              <a:latin typeface="Arial" charset="0"/>
            </a:endParaRPr>
          </a:p>
        </p:txBody>
      </p:sp>
      <p:sp>
        <p:nvSpPr>
          <p:cNvPr id="488480" name="Rectangle 32"/>
          <p:cNvSpPr>
            <a:spLocks noChangeArrowheads="1"/>
          </p:cNvSpPr>
          <p:nvPr/>
        </p:nvSpPr>
        <p:spPr bwMode="auto">
          <a:xfrm>
            <a:off x="755650" y="1844675"/>
            <a:ext cx="7772400" cy="411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eaLnBrk="1" hangingPunct="1">
              <a:lnSpc>
                <a:spcPct val="80000"/>
              </a:lnSpc>
              <a:spcBef>
                <a:spcPct val="20000"/>
              </a:spcBef>
              <a:buFontTx/>
              <a:buChar char="•"/>
            </a:pPr>
            <a:r>
              <a:rPr lang="es-MX"/>
              <a:t>Refuerza el propósito de empleabilidad, tanto para quienes acceden al empleo por primera vez como los desempleados.</a:t>
            </a:r>
          </a:p>
          <a:p>
            <a:pPr marL="342900" indent="-342900" algn="just" eaLnBrk="1" hangingPunct="1">
              <a:lnSpc>
                <a:spcPct val="80000"/>
              </a:lnSpc>
              <a:spcBef>
                <a:spcPct val="20000"/>
              </a:spcBef>
            </a:pPr>
            <a:endParaRPr lang="es-MX"/>
          </a:p>
          <a:p>
            <a:pPr marL="342900" indent="-342900" algn="l" eaLnBrk="1" hangingPunct="1">
              <a:lnSpc>
                <a:spcPct val="80000"/>
              </a:lnSpc>
              <a:spcBef>
                <a:spcPct val="20000"/>
              </a:spcBef>
              <a:buFontTx/>
              <a:buChar char="•"/>
            </a:pPr>
            <a:r>
              <a:rPr lang="es-MX"/>
              <a:t>Contribuye a la “equidad” ya que establece estándares objetivos que gafantizan el acceso de diversos grupos en condiciones de igualdad.</a:t>
            </a:r>
          </a:p>
          <a:p>
            <a:pPr marL="342900" indent="-342900" algn="just" eaLnBrk="1" hangingPunct="1">
              <a:lnSpc>
                <a:spcPct val="80000"/>
              </a:lnSpc>
              <a:spcBef>
                <a:spcPct val="20000"/>
              </a:spcBef>
            </a:pPr>
            <a:endParaRPr lang="es-ES"/>
          </a:p>
          <a:p>
            <a:pPr marL="342900" indent="-342900" algn="l" eaLnBrk="1" hangingPunct="1">
              <a:lnSpc>
                <a:spcPct val="80000"/>
              </a:lnSpc>
              <a:spcBef>
                <a:spcPct val="20000"/>
              </a:spcBef>
              <a:buFontTx/>
              <a:buChar char="•"/>
            </a:pPr>
            <a:r>
              <a:rPr lang="es-MX"/>
              <a:t>Permite  adaptarse a las capacidades y requerimientos del sujeto  y le proporcionan la capacidad de adquirir niveles de competencia más altos.</a:t>
            </a:r>
            <a:endParaRPr lang="es-ES"/>
          </a:p>
          <a:p>
            <a:pPr marL="342900" indent="-342900" algn="just" eaLnBrk="1" hangingPunct="1">
              <a:lnSpc>
                <a:spcPct val="80000"/>
              </a:lnSpc>
              <a:spcBef>
                <a:spcPct val="20000"/>
              </a:spcBef>
              <a:buFontTx/>
              <a:buChar char="•"/>
            </a:pPr>
            <a:endParaRPr lang="es-MX"/>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9477" name="Rectangle 5"/>
          <p:cNvSpPr>
            <a:spLocks noGrp="1" noChangeArrowheads="1"/>
          </p:cNvSpPr>
          <p:nvPr>
            <p:ph idx="1"/>
          </p:nvPr>
        </p:nvSpPr>
        <p:spPr bwMode="auto">
          <a:xfrm>
            <a:off x="468313" y="836613"/>
            <a:ext cx="8229600" cy="453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ctr">
              <a:buFontTx/>
              <a:buNone/>
            </a:pPr>
            <a:endParaRPr lang="es-MX" i="1">
              <a:latin typeface="Arial" charset="0"/>
            </a:endParaRPr>
          </a:p>
          <a:p>
            <a:pPr algn="ctr">
              <a:buFontTx/>
              <a:buNone/>
            </a:pPr>
            <a:r>
              <a:rPr lang="es-MX" i="1">
                <a:latin typeface="Arial" charset="0"/>
              </a:rPr>
              <a:t>Una realización profesional será “competente” cuando la persona obtiene los resultados expresados en los criterios de realización, en la diversidad de contextos, situaciones y condiciones definidas en el dominio.</a:t>
            </a:r>
            <a:endParaRPr lang="es-ES" b="1" i="1">
              <a:latin typeface="Arial" charset="0"/>
            </a:endParaRPr>
          </a:p>
          <a:p>
            <a:endParaRPr lang="es-MX">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4596" name="Rectangle 4"/>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a:r>
              <a:rPr lang="es-MX">
                <a:latin typeface="Arial" charset="0"/>
              </a:rPr>
              <a:t>Tipos de competencias</a:t>
            </a:r>
            <a:endParaRPr lang="es-ES">
              <a:latin typeface="Arial" charset="0"/>
            </a:endParaRPr>
          </a:p>
        </p:txBody>
      </p:sp>
      <p:sp>
        <p:nvSpPr>
          <p:cNvPr id="494597" name="Rectangle 5"/>
          <p:cNvSpPr>
            <a:spLocks noGrp="1" noChangeArrowheads="1"/>
          </p:cNvSpPr>
          <p:nvPr>
            <p:ph idx="1"/>
          </p:nvPr>
        </p:nvSpPr>
        <p:spPr bwMode="auto">
          <a:xfrm>
            <a:off x="395288" y="1125538"/>
            <a:ext cx="8229600" cy="453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p>
            <a:r>
              <a:rPr lang="es-MX" sz="2400" b="1" u="sng">
                <a:latin typeface="Arial" charset="0"/>
              </a:rPr>
              <a:t>Competencias Básicas</a:t>
            </a:r>
          </a:p>
          <a:p>
            <a:endParaRPr lang="es-MX" sz="2400" b="1" u="sng">
              <a:latin typeface="Arial" charset="0"/>
            </a:endParaRPr>
          </a:p>
          <a:p>
            <a:r>
              <a:rPr lang="es-MX" sz="2400">
                <a:latin typeface="Arial" charset="0"/>
              </a:rPr>
              <a:t>(Capacidades básicas, Francia; basic skills, U.S.A.; Core skills, Gran Bretaña; Key Competences, Australia)</a:t>
            </a:r>
          </a:p>
          <a:p>
            <a:endParaRPr lang="es-MX" sz="2400">
              <a:latin typeface="Arial" charset="0"/>
            </a:endParaRPr>
          </a:p>
          <a:p>
            <a:r>
              <a:rPr lang="es-MX" sz="2400">
                <a:latin typeface="Arial" charset="0"/>
              </a:rPr>
              <a:t>Describen comportamientos fundamentales que deben tener todos los individuos; se asocian a conocimientos de carácter formativo: lectura, redacción, aritmética/matemáticas, comunicación oral y escrita,  formas de razonamiento lógico</a:t>
            </a:r>
          </a:p>
          <a:p>
            <a:endParaRPr lang="es-MX" sz="2400">
              <a:latin typeface="Arial" charset="0"/>
            </a:endParaRPr>
          </a:p>
          <a:p>
            <a:r>
              <a:rPr lang="es-MX" sz="2400">
                <a:latin typeface="Arial" charset="0"/>
              </a:rPr>
              <a:t>Apoyan el desarrollo de competencias de mayor complejidad.</a:t>
            </a:r>
          </a:p>
          <a:p>
            <a:endParaRPr lang="es-MX" sz="2400">
              <a:latin typeface="Arial" charset="0"/>
            </a:endParaRPr>
          </a:p>
          <a:p>
            <a:pPr>
              <a:lnSpc>
                <a:spcPct val="80000"/>
              </a:lnSpc>
              <a:buFontTx/>
              <a:buNone/>
            </a:pPr>
            <a:r>
              <a:rPr lang="es-MX" sz="2400">
                <a:latin typeface="Arial" charset="0"/>
              </a:rPr>
              <a:t>    </a:t>
            </a:r>
            <a:endParaRPr lang="es-ES" sz="2400">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5620" name="Rectangle 4"/>
          <p:cNvSpPr>
            <a:spLocks noGrp="1" noChangeArrowheads="1"/>
          </p:cNvSpPr>
          <p:nvPr>
            <p:ph type="title"/>
          </p:nvPr>
        </p:nvSpPr>
        <p:spPr bwMode="auto">
          <a:xfrm>
            <a:off x="457200" y="274638"/>
            <a:ext cx="8229600" cy="63341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a:r>
              <a:rPr lang="es-MX" sz="3400">
                <a:latin typeface="Arial" charset="0"/>
              </a:rPr>
              <a:t>Tipos de competencias</a:t>
            </a:r>
            <a:endParaRPr lang="es-ES" sz="3400">
              <a:latin typeface="Arial" charset="0"/>
            </a:endParaRPr>
          </a:p>
        </p:txBody>
      </p:sp>
      <p:sp>
        <p:nvSpPr>
          <p:cNvPr id="495621" name="Rectangle 5"/>
          <p:cNvSpPr>
            <a:spLocks noGrp="1" noChangeArrowheads="1"/>
          </p:cNvSpPr>
          <p:nvPr>
            <p:ph idx="1"/>
          </p:nvPr>
        </p:nvSpPr>
        <p:spPr bwMode="auto">
          <a:xfrm>
            <a:off x="468313" y="1196975"/>
            <a:ext cx="8229600" cy="45259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80000"/>
              </a:lnSpc>
            </a:pPr>
            <a:r>
              <a:rPr lang="es-MX" sz="2400" b="1" u="sng">
                <a:latin typeface="Arial" charset="0"/>
              </a:rPr>
              <a:t>Competencias Genéricas o Transferibles</a:t>
            </a:r>
          </a:p>
          <a:p>
            <a:pPr>
              <a:lnSpc>
                <a:spcPct val="80000"/>
              </a:lnSpc>
            </a:pPr>
            <a:endParaRPr lang="es-MX" sz="2400" b="1" u="sng">
              <a:latin typeface="Arial" charset="0"/>
            </a:endParaRPr>
          </a:p>
          <a:p>
            <a:pPr>
              <a:lnSpc>
                <a:spcPct val="80000"/>
              </a:lnSpc>
            </a:pPr>
            <a:r>
              <a:rPr lang="es-MX" sz="2400">
                <a:latin typeface="Arial" charset="0"/>
              </a:rPr>
              <a:t>(Capacidades generales, Francia; Core behaviors, U.S.A.; Generic units, Gran Bretaña; Cross industry standars, Australia)</a:t>
            </a:r>
          </a:p>
          <a:p>
            <a:pPr>
              <a:lnSpc>
                <a:spcPct val="80000"/>
              </a:lnSpc>
            </a:pPr>
            <a:endParaRPr lang="es-MX" sz="2400">
              <a:latin typeface="Arial" charset="0"/>
            </a:endParaRPr>
          </a:p>
          <a:p>
            <a:pPr>
              <a:lnSpc>
                <a:spcPct val="80000"/>
              </a:lnSpc>
            </a:pPr>
            <a:r>
              <a:rPr lang="es-MX" sz="2400">
                <a:latin typeface="Arial" charset="0"/>
              </a:rPr>
              <a:t>Describen comportamientos asociados a desempeños comunes a diversas ocupaciones y ramas de actividad productiva (analizar, planear, interpretar, negociar...)</a:t>
            </a:r>
          </a:p>
          <a:p>
            <a:pPr>
              <a:lnSpc>
                <a:spcPct val="80000"/>
              </a:lnSpc>
            </a:pPr>
            <a:endParaRPr lang="es-MX" sz="2400" b="1">
              <a:latin typeface="Arial" charset="0"/>
            </a:endParaRPr>
          </a:p>
          <a:p>
            <a:pPr>
              <a:lnSpc>
                <a:spcPct val="80000"/>
              </a:lnSpc>
            </a:pPr>
            <a:endParaRPr lang="es-ES" sz="2400" b="1">
              <a:latin typeface="Arial" charset="0"/>
            </a:endParaRPr>
          </a:p>
          <a:p>
            <a:pPr>
              <a:lnSpc>
                <a:spcPct val="80000"/>
              </a:lnSpc>
            </a:pPr>
            <a:r>
              <a:rPr lang="es-ES" sz="2400" b="1">
                <a:latin typeface="Arial" charset="0"/>
              </a:rPr>
              <a:t>Permiten la organización/ agrupación de familias profesionales u ocupacionales.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6644" name="Rectangle 4"/>
          <p:cNvSpPr>
            <a:spLocks noGrp="1" noChangeArrowheads="1"/>
          </p:cNvSpPr>
          <p:nvPr>
            <p:ph type="title"/>
          </p:nvPr>
        </p:nvSpPr>
        <p:spPr bwMode="auto">
          <a:xfrm>
            <a:off x="457200" y="274638"/>
            <a:ext cx="8229600" cy="63341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algn="l"/>
            <a:r>
              <a:rPr lang="es-MX">
                <a:latin typeface="Arial" charset="0"/>
              </a:rPr>
              <a:t>Tipos de competencias</a:t>
            </a:r>
            <a:endParaRPr lang="es-ES">
              <a:latin typeface="Arial" charset="0"/>
            </a:endParaRPr>
          </a:p>
        </p:txBody>
      </p:sp>
      <p:sp>
        <p:nvSpPr>
          <p:cNvPr id="496645" name="Rectangle 5"/>
          <p:cNvSpPr>
            <a:spLocks noGrp="1" noChangeArrowheads="1"/>
          </p:cNvSpPr>
          <p:nvPr>
            <p:ph idx="1"/>
          </p:nvPr>
        </p:nvSpPr>
        <p:spPr bwMode="auto">
          <a:xfrm>
            <a:off x="611188" y="1268413"/>
            <a:ext cx="7772400" cy="41148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p>
            <a:pPr>
              <a:lnSpc>
                <a:spcPct val="80000"/>
              </a:lnSpc>
            </a:pPr>
            <a:r>
              <a:rPr lang="es-MX" sz="2800" b="1" u="sng">
                <a:latin typeface="Arial" charset="0"/>
              </a:rPr>
              <a:t>Competencias Técnicas o Específicas</a:t>
            </a:r>
          </a:p>
          <a:p>
            <a:pPr>
              <a:lnSpc>
                <a:spcPct val="80000"/>
              </a:lnSpc>
            </a:pPr>
            <a:endParaRPr lang="es-MX" sz="2800">
              <a:latin typeface="Arial" charset="0"/>
            </a:endParaRPr>
          </a:p>
          <a:p>
            <a:pPr>
              <a:lnSpc>
                <a:spcPct val="80000"/>
              </a:lnSpc>
            </a:pPr>
            <a:r>
              <a:rPr lang="es-MX" sz="2800">
                <a:latin typeface="Arial" charset="0"/>
              </a:rPr>
              <a:t>(Capacidades tecnológicas o constitutivas, Francia; Industry Specific Standards, Gran Bretaña y Australia)</a:t>
            </a:r>
          </a:p>
          <a:p>
            <a:pPr>
              <a:lnSpc>
                <a:spcPct val="80000"/>
              </a:lnSpc>
            </a:pPr>
            <a:endParaRPr lang="es-MX" sz="2800">
              <a:latin typeface="Arial" charset="0"/>
            </a:endParaRPr>
          </a:p>
          <a:p>
            <a:pPr>
              <a:lnSpc>
                <a:spcPct val="80000"/>
              </a:lnSpc>
            </a:pPr>
            <a:r>
              <a:rPr lang="es-MX" sz="2800" b="1">
                <a:latin typeface="Arial" charset="0"/>
              </a:rPr>
              <a:t>Describen comportamientos asociados a conocimientos de índole técnica vinculados a una función productiva </a:t>
            </a:r>
            <a:r>
              <a:rPr lang="es-MX" sz="2800">
                <a:latin typeface="Arial" charset="0"/>
              </a:rPr>
              <a:t>(ajustar controles de máquinas de tipo semiautomático, cortar y pulir piezas de metal).</a:t>
            </a:r>
            <a:endParaRPr lang="es-ES" sz="2800">
              <a:latin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7668" name="Rectangle 4"/>
          <p:cNvSpPr>
            <a:spLocks noGrp="1" noChangeArrowheads="1"/>
          </p:cNvSpPr>
          <p:nvPr>
            <p:ph type="title"/>
          </p:nvPr>
        </p:nvSpPr>
        <p:spPr bwMode="auto">
          <a:xfrm>
            <a:off x="457200" y="274638"/>
            <a:ext cx="8229600" cy="7778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0000"/>
          </a:bodyPr>
          <a:lstStyle/>
          <a:p>
            <a:pPr algn="l"/>
            <a:r>
              <a:rPr lang="es-MX"/>
              <a:t>Contenido de las competencias</a:t>
            </a:r>
            <a:endParaRPr lang="es-ES"/>
          </a:p>
        </p:txBody>
      </p:sp>
      <p:sp>
        <p:nvSpPr>
          <p:cNvPr id="497669" name="Rectangle 5"/>
          <p:cNvSpPr>
            <a:spLocks noGrp="1" noChangeArrowheads="1"/>
          </p:cNvSpPr>
          <p:nvPr>
            <p:ph idx="1"/>
          </p:nvPr>
        </p:nvSpPr>
        <p:spPr bwMode="auto">
          <a:xfrm>
            <a:off x="468313" y="981075"/>
            <a:ext cx="8193087" cy="384651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p>
            <a:r>
              <a:rPr lang="es-MX" sz="2000">
                <a:latin typeface="Arial" charset="0"/>
              </a:rPr>
              <a:t>Una característica de la competencia es la de poder seleccionar y combinar diversos recursos en función de los objetivos.</a:t>
            </a:r>
          </a:p>
          <a:p>
            <a:pPr>
              <a:buFontTx/>
              <a:buNone/>
            </a:pPr>
            <a:r>
              <a:rPr lang="es-MX" sz="2000">
                <a:latin typeface="Arial" charset="0"/>
              </a:rPr>
              <a:t>Entre estos recursos se encuentran:</a:t>
            </a:r>
          </a:p>
          <a:p>
            <a:pPr>
              <a:buFontTx/>
              <a:buNone/>
            </a:pPr>
            <a:r>
              <a:rPr lang="es-MX" sz="2000">
                <a:latin typeface="Arial" charset="0"/>
              </a:rPr>
              <a:t>Los saberes:</a:t>
            </a:r>
          </a:p>
          <a:p>
            <a:pPr>
              <a:buFontTx/>
              <a:buNone/>
            </a:pPr>
            <a:endParaRPr lang="es-MX" sz="2000">
              <a:latin typeface="Arial" charset="0"/>
            </a:endParaRPr>
          </a:p>
          <a:p>
            <a:pPr lvl="1"/>
            <a:r>
              <a:rPr lang="es-MX" sz="1800">
                <a:latin typeface="Arial" charset="0"/>
              </a:rPr>
              <a:t>Saber teórico (conceptos, saber disciplinario)</a:t>
            </a:r>
          </a:p>
          <a:p>
            <a:pPr lvl="1"/>
            <a:r>
              <a:rPr lang="es-MX" sz="1800">
                <a:latin typeface="Arial" charset="0"/>
              </a:rPr>
              <a:t>Saber contextual (procesos, materiales, productos, social)</a:t>
            </a:r>
          </a:p>
          <a:p>
            <a:pPr lvl="1"/>
            <a:r>
              <a:rPr lang="es-MX" sz="1800">
                <a:latin typeface="Arial" charset="0"/>
              </a:rPr>
              <a:t>Saber procedimental (procedimientos, métodos, formas de operación)</a:t>
            </a:r>
          </a:p>
          <a:p>
            <a:r>
              <a:rPr lang="es-MX" sz="2000">
                <a:latin typeface="Arial" charset="0"/>
              </a:rPr>
              <a:t>El “saber hacer”:</a:t>
            </a:r>
          </a:p>
          <a:p>
            <a:pPr lvl="1"/>
            <a:r>
              <a:rPr lang="es-MX" sz="1800">
                <a:latin typeface="Arial" charset="0"/>
              </a:rPr>
              <a:t>Formalizado (reglas para actuar)</a:t>
            </a:r>
          </a:p>
          <a:p>
            <a:pPr lvl="1"/>
            <a:r>
              <a:rPr lang="es-MX" sz="1800">
                <a:latin typeface="Arial" charset="0"/>
              </a:rPr>
              <a:t>Empírico (surge de la acción</a:t>
            </a:r>
          </a:p>
          <a:p>
            <a:pPr lvl="1"/>
            <a:r>
              <a:rPr lang="es-MX" sz="1800">
                <a:latin typeface="Arial" charset="0"/>
              </a:rPr>
              <a:t>Relacional (saber “ser”, trabajar con otros, cooperar)</a:t>
            </a:r>
          </a:p>
          <a:p>
            <a:pPr lvl="1"/>
            <a:r>
              <a:rPr lang="es-MX" sz="1800">
                <a:latin typeface="Arial" charset="0"/>
              </a:rPr>
              <a:t>Cognitivo </a:t>
            </a:r>
          </a:p>
          <a:p>
            <a:r>
              <a:rPr lang="es-MX" sz="2000">
                <a:latin typeface="Arial" charset="0"/>
              </a:rPr>
              <a:t>Aptitudes y recursos emocionales</a:t>
            </a:r>
          </a:p>
          <a:p>
            <a:endParaRPr lang="es-MX" sz="2000">
              <a:latin typeface="Arial" charset="0"/>
            </a:endParaRPr>
          </a:p>
          <a:p>
            <a:endParaRPr lang="es-MX" sz="2000">
              <a:latin typeface="Arial" charset="0"/>
            </a:endParaRPr>
          </a:p>
          <a:p>
            <a:endParaRPr lang="es-MX" sz="2000">
              <a:latin typeface="Arial" charset="0"/>
            </a:endParaRPr>
          </a:p>
          <a:p>
            <a:endParaRPr lang="es-MX" sz="2000">
              <a:latin typeface="Arial" charset="0"/>
            </a:endParaRPr>
          </a:p>
          <a:p>
            <a:pPr lvl="1"/>
            <a:endParaRPr lang="es-MX" sz="1800">
              <a:latin typeface="Arial" charset="0"/>
            </a:endParaRPr>
          </a:p>
          <a:p>
            <a:endParaRPr lang="es-MX" sz="2000">
              <a:latin typeface="Arial" charset="0"/>
            </a:endParaRPr>
          </a:p>
          <a:p>
            <a:pPr lvl="1"/>
            <a:endParaRPr lang="es-MX" sz="1800">
              <a:latin typeface="Arial" charset="0"/>
            </a:endParaRPr>
          </a:p>
          <a:p>
            <a:pPr>
              <a:lnSpc>
                <a:spcPct val="90000"/>
              </a:lnSpc>
              <a:buClr>
                <a:schemeClr val="tx1"/>
              </a:buClr>
              <a:buFont typeface="Wingdings" pitchFamily="2" charset="2"/>
              <a:buChar char="§"/>
            </a:pPr>
            <a:endParaRPr lang="es-ES" sz="90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8692" name="Rectangle 4"/>
          <p:cNvSpPr>
            <a:spLocks noGrp="1" noChangeArrowheads="1"/>
          </p:cNvSpPr>
          <p:nvPr>
            <p:ph idx="1"/>
          </p:nvPr>
        </p:nvSpPr>
        <p:spPr bwMode="auto">
          <a:xfrm>
            <a:off x="395288" y="1052513"/>
            <a:ext cx="8229600" cy="452596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r>
              <a:rPr lang="es-MX" sz="2800">
                <a:latin typeface="Arial" charset="0"/>
              </a:rPr>
              <a:t>Las formas en que se organiza el conocimiento y las posibilidades de generar ciertas competencias genéricas y específicas para su utilización eficaz en los campos profesionales  implican la transformación de los proyectos curriculares en el nivel profesional, lo cual supone un cambio fundamental tanto en los enfoques que los sustentan,  como en  la lógica de su  elaboración y  operativización  . </a:t>
            </a:r>
            <a:endParaRPr lang="es-ES" sz="2800">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9716" name="Rectangle 4"/>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0000"/>
          </a:bodyPr>
          <a:lstStyle/>
          <a:p>
            <a:r>
              <a:rPr lang="es-MX" sz="3000"/>
              <a:t>¿</a:t>
            </a:r>
            <a:r>
              <a:rPr lang="es-MX" sz="3000" b="1"/>
              <a:t>Qué cambios supone pensar la formación profesional por competencias?</a:t>
            </a:r>
            <a:br>
              <a:rPr lang="es-MX" sz="3000" b="1"/>
            </a:br>
            <a:endParaRPr lang="es-MX" sz="3000" b="1"/>
          </a:p>
        </p:txBody>
      </p:sp>
      <p:sp>
        <p:nvSpPr>
          <p:cNvPr id="499717" name="Rectangle 5"/>
          <p:cNvSpPr>
            <a:spLocks noGrp="1" noChangeArrowheads="1"/>
          </p:cNvSpPr>
          <p:nvPr>
            <p:ph idx="1"/>
          </p:nvPr>
        </p:nvSpPr>
        <p:spPr bwMode="auto">
          <a:xfrm>
            <a:off x="468313" y="1628775"/>
            <a:ext cx="8229600" cy="40989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a:bodyPr>
          <a:lstStyle/>
          <a:p>
            <a:pPr lvl="1">
              <a:lnSpc>
                <a:spcPct val="90000"/>
              </a:lnSpc>
            </a:pPr>
            <a:r>
              <a:rPr lang="es-MX" sz="2400">
                <a:latin typeface="Arial" charset="0"/>
              </a:rPr>
              <a:t>Un énfasis en el aprendizaje de los estudiantes</a:t>
            </a:r>
          </a:p>
          <a:p>
            <a:pPr lvl="1">
              <a:lnSpc>
                <a:spcPct val="90000"/>
              </a:lnSpc>
              <a:buFontTx/>
              <a:buNone/>
            </a:pPr>
            <a:endParaRPr lang="es-MX" sz="2400">
              <a:latin typeface="Arial" charset="0"/>
            </a:endParaRPr>
          </a:p>
          <a:p>
            <a:pPr lvl="1">
              <a:lnSpc>
                <a:spcPct val="90000"/>
              </a:lnSpc>
            </a:pPr>
            <a:r>
              <a:rPr lang="es-MX" sz="2400">
                <a:latin typeface="Arial" charset="0"/>
              </a:rPr>
              <a:t>Una enseñanza en torno nuevas experiencias educativas</a:t>
            </a:r>
          </a:p>
          <a:p>
            <a:pPr lvl="1">
              <a:lnSpc>
                <a:spcPct val="90000"/>
              </a:lnSpc>
              <a:buFontTx/>
              <a:buNone/>
            </a:pPr>
            <a:endParaRPr lang="es-MX" sz="2400">
              <a:latin typeface="Arial" charset="0"/>
            </a:endParaRPr>
          </a:p>
          <a:p>
            <a:pPr lvl="1">
              <a:lnSpc>
                <a:spcPct val="90000"/>
              </a:lnSpc>
            </a:pPr>
            <a:r>
              <a:rPr lang="es-MX" sz="2400">
                <a:latin typeface="Arial" charset="0"/>
              </a:rPr>
              <a:t>Un trabajo más personalizado y autónomo del estudiante</a:t>
            </a:r>
          </a:p>
          <a:p>
            <a:pPr lvl="1">
              <a:lnSpc>
                <a:spcPct val="90000"/>
              </a:lnSpc>
              <a:buFontTx/>
              <a:buNone/>
            </a:pPr>
            <a:endParaRPr lang="es-MX" sz="2400">
              <a:latin typeface="Arial" charset="0"/>
            </a:endParaRPr>
          </a:p>
          <a:p>
            <a:pPr lvl="1">
              <a:lnSpc>
                <a:spcPct val="90000"/>
              </a:lnSpc>
            </a:pPr>
            <a:r>
              <a:rPr lang="es-MX" sz="2400">
                <a:latin typeface="Arial" charset="0"/>
              </a:rPr>
              <a:t>Una evaluación por realización y demostración.</a:t>
            </a:r>
          </a:p>
          <a:p>
            <a:pPr lvl="1">
              <a:lnSpc>
                <a:spcPct val="90000"/>
              </a:lnSpc>
              <a:buFontTx/>
              <a:buNone/>
            </a:pPr>
            <a:endParaRPr lang="es-MX" sz="2400">
              <a:latin typeface="Arial" charset="0"/>
            </a:endParaRPr>
          </a:p>
          <a:p>
            <a:pPr lvl="1">
              <a:lnSpc>
                <a:spcPct val="90000"/>
              </a:lnSpc>
            </a:pPr>
            <a:r>
              <a:rPr lang="es-MX" sz="2400">
                <a:latin typeface="Arial" charset="0"/>
              </a:rPr>
              <a:t>Nuevos roles para los docentes y para el personal de apoyo académico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0740" name="Rectangle 4"/>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0000"/>
          </a:bodyPr>
          <a:lstStyle/>
          <a:p>
            <a:r>
              <a:rPr lang="es-MX" sz="3400">
                <a:latin typeface="Arial" charset="0"/>
              </a:rPr>
              <a:t>Técnicas y recursos orientados al desarrollo de competencias profesionales</a:t>
            </a:r>
            <a:endParaRPr lang="es-ES" sz="3400">
              <a:latin typeface="Arial" charset="0"/>
            </a:endParaRPr>
          </a:p>
        </p:txBody>
      </p:sp>
      <p:sp>
        <p:nvSpPr>
          <p:cNvPr id="500741" name="Rectangle 5"/>
          <p:cNvSpPr>
            <a:spLocks noChangeArrowheads="1"/>
          </p:cNvSpPr>
          <p:nvPr/>
        </p:nvSpPr>
        <p:spPr bwMode="auto">
          <a:xfrm>
            <a:off x="900113" y="1700213"/>
            <a:ext cx="3516312" cy="4114800"/>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lgn="l">
              <a:spcBef>
                <a:spcPct val="25000"/>
              </a:spcBef>
              <a:spcAft>
                <a:spcPct val="20000"/>
              </a:spcAft>
              <a:buClr>
                <a:schemeClr val="tx1"/>
              </a:buClr>
            </a:pPr>
            <a:r>
              <a:rPr lang="es-MX" b="1"/>
              <a:t>Métodos Verbales:</a:t>
            </a:r>
          </a:p>
          <a:p>
            <a:pPr marL="285750" indent="-285750" algn="l">
              <a:spcBef>
                <a:spcPct val="25000"/>
              </a:spcBef>
              <a:spcAft>
                <a:spcPct val="20000"/>
              </a:spcAft>
              <a:buClr>
                <a:schemeClr val="folHlink"/>
              </a:buClr>
              <a:buFont typeface="Wingdings" pitchFamily="2" charset="2"/>
              <a:buChar char="§"/>
            </a:pPr>
            <a:r>
              <a:rPr lang="es-MX"/>
              <a:t>Exposición e instrucción (aprendizaje significativo).</a:t>
            </a:r>
          </a:p>
          <a:p>
            <a:pPr marL="285750" indent="-285750" algn="l">
              <a:spcBef>
                <a:spcPct val="25000"/>
              </a:spcBef>
              <a:spcAft>
                <a:spcPct val="20000"/>
              </a:spcAft>
              <a:buClr>
                <a:schemeClr val="folHlink"/>
              </a:buClr>
              <a:buFont typeface="Wingdings" pitchFamily="2" charset="2"/>
              <a:buNone/>
            </a:pPr>
            <a:endParaRPr lang="es-MX"/>
          </a:p>
          <a:p>
            <a:pPr marL="285750" indent="-285750" algn="l">
              <a:spcBef>
                <a:spcPct val="25000"/>
              </a:spcBef>
              <a:spcAft>
                <a:spcPct val="20000"/>
              </a:spcAft>
              <a:buClr>
                <a:schemeClr val="folHlink"/>
              </a:buClr>
              <a:buFont typeface="Wingdings" pitchFamily="2" charset="2"/>
              <a:buChar char="§"/>
            </a:pPr>
            <a:r>
              <a:rPr lang="es-MX"/>
              <a:t>Enseñanza mediante la formulación de preguntas.</a:t>
            </a:r>
            <a:endParaRPr lang="es-ES"/>
          </a:p>
        </p:txBody>
      </p:sp>
      <p:sp>
        <p:nvSpPr>
          <p:cNvPr id="500742" name="Rectangle 6"/>
          <p:cNvSpPr>
            <a:spLocks noChangeArrowheads="1"/>
          </p:cNvSpPr>
          <p:nvPr/>
        </p:nvSpPr>
        <p:spPr bwMode="auto">
          <a:xfrm>
            <a:off x="4500563" y="1773238"/>
            <a:ext cx="4248150" cy="4114800"/>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lgn="l">
              <a:spcBef>
                <a:spcPct val="25000"/>
              </a:spcBef>
              <a:spcAft>
                <a:spcPct val="20000"/>
              </a:spcAft>
              <a:buClr>
                <a:schemeClr val="tx1"/>
              </a:buClr>
            </a:pPr>
            <a:r>
              <a:rPr lang="es-MX" b="1"/>
              <a:t>Métodos de demostración:</a:t>
            </a:r>
          </a:p>
          <a:p>
            <a:pPr marL="285750" indent="-285750" algn="l">
              <a:spcBef>
                <a:spcPct val="25000"/>
              </a:spcBef>
              <a:spcAft>
                <a:spcPct val="20000"/>
              </a:spcAft>
              <a:buClr>
                <a:schemeClr val="folHlink"/>
              </a:buClr>
              <a:buFont typeface="Wingdings" pitchFamily="2" charset="2"/>
              <a:buChar char="§"/>
            </a:pPr>
            <a:r>
              <a:rPr lang="es-MX"/>
              <a:t>Presentación.</a:t>
            </a:r>
          </a:p>
          <a:p>
            <a:pPr marL="285750" indent="-285750" algn="l">
              <a:spcBef>
                <a:spcPct val="25000"/>
              </a:spcBef>
              <a:spcAft>
                <a:spcPct val="20000"/>
              </a:spcAft>
              <a:buClr>
                <a:schemeClr val="folHlink"/>
              </a:buClr>
              <a:buFont typeface="Wingdings" pitchFamily="2" charset="2"/>
              <a:buNone/>
            </a:pPr>
            <a:endParaRPr lang="es-MX"/>
          </a:p>
          <a:p>
            <a:pPr marL="285750" indent="-285750" algn="l">
              <a:spcBef>
                <a:spcPct val="25000"/>
              </a:spcBef>
              <a:spcAft>
                <a:spcPct val="20000"/>
              </a:spcAft>
              <a:buClr>
                <a:schemeClr val="folHlink"/>
              </a:buClr>
              <a:buFont typeface="Wingdings" pitchFamily="2" charset="2"/>
              <a:buChar char="§"/>
            </a:pPr>
            <a:r>
              <a:rPr lang="es-MX"/>
              <a:t>Demostración</a:t>
            </a:r>
          </a:p>
          <a:p>
            <a:pPr marL="285750" indent="-285750" algn="l">
              <a:spcBef>
                <a:spcPct val="25000"/>
              </a:spcBef>
              <a:spcAft>
                <a:spcPct val="20000"/>
              </a:spcAft>
              <a:buClr>
                <a:schemeClr val="folHlink"/>
              </a:buClr>
              <a:buFont typeface="Wingdings" pitchFamily="2" charset="2"/>
              <a:buNone/>
            </a:pPr>
            <a:endParaRPr lang="es-MX"/>
          </a:p>
          <a:p>
            <a:pPr marL="285750" indent="-285750" algn="l">
              <a:spcBef>
                <a:spcPct val="25000"/>
              </a:spcBef>
              <a:spcAft>
                <a:spcPct val="20000"/>
              </a:spcAft>
              <a:buClr>
                <a:schemeClr val="folHlink"/>
              </a:buClr>
              <a:buFont typeface="Wingdings" pitchFamily="2" charset="2"/>
              <a:buChar char="§"/>
            </a:pPr>
            <a:r>
              <a:rPr lang="es-MX"/>
              <a:t> Métodos de imitación.</a:t>
            </a:r>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9241" name="Rectangle 9"/>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s-MX" sz="3000">
                <a:latin typeface="Arial" charset="0"/>
              </a:rPr>
              <a:t>FACTORES QUE  AFECTAN LA FORMACIÓN Y EL EMPLEO</a:t>
            </a:r>
            <a:endParaRPr lang="es-ES" sz="3000">
              <a:latin typeface="Arial" charset="0"/>
            </a:endParaRPr>
          </a:p>
        </p:txBody>
      </p:sp>
      <p:sp>
        <p:nvSpPr>
          <p:cNvPr id="479242" name="Rectangle 10"/>
          <p:cNvSpPr>
            <a:spLocks noGrp="1" noChangeArrowheads="1"/>
          </p:cNvSpPr>
          <p:nvPr>
            <p:ph idx="1"/>
          </p:nvPr>
        </p:nvSpPr>
        <p:spPr bwMode="auto">
          <a:xfrm>
            <a:off x="684213" y="1700213"/>
            <a:ext cx="7772400" cy="43211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p>
            <a:r>
              <a:rPr lang="es-MX" sz="2400" b="1">
                <a:latin typeface="Arial" charset="0"/>
              </a:rPr>
              <a:t>Globalización: </a:t>
            </a:r>
            <a:r>
              <a:rPr lang="es-MX" sz="2400">
                <a:latin typeface="Arial" charset="0"/>
              </a:rPr>
              <a:t>integración económica, nueva división internacional del trabajo, transnacionalización de productos y marcas., requerimiento de nuevos perfiles profesionales</a:t>
            </a:r>
            <a:endParaRPr lang="es-MX" sz="2400" b="1">
              <a:latin typeface="Arial" charset="0"/>
            </a:endParaRPr>
          </a:p>
          <a:p>
            <a:r>
              <a:rPr lang="es-MX" sz="2400" b="1">
                <a:latin typeface="Arial" charset="0"/>
              </a:rPr>
              <a:t>Cambio científico-tecnológico: </a:t>
            </a:r>
            <a:r>
              <a:rPr lang="es-MX" sz="2400">
                <a:latin typeface="Arial" charset="0"/>
              </a:rPr>
              <a:t>incremento en el volumen de conocimientos</a:t>
            </a:r>
            <a:r>
              <a:rPr lang="es-MX" sz="2400" b="1">
                <a:latin typeface="Arial" charset="0"/>
              </a:rPr>
              <a:t>, </a:t>
            </a:r>
            <a:r>
              <a:rPr lang="es-MX" sz="2400">
                <a:latin typeface="Arial" charset="0"/>
              </a:rPr>
              <a:t>avance en las tecnologías de acceso y distribución de información.</a:t>
            </a:r>
            <a:endParaRPr lang="es-MX" sz="2400" b="1">
              <a:latin typeface="Arial" charset="0"/>
            </a:endParaRPr>
          </a:p>
          <a:p>
            <a:r>
              <a:rPr lang="es-MX" sz="2400" b="1">
                <a:latin typeface="Arial" charset="0"/>
              </a:rPr>
              <a:t>Nueva estructuración de las organizaciones : </a:t>
            </a:r>
            <a:r>
              <a:rPr lang="es-MX" sz="2400">
                <a:latin typeface="Arial" charset="0"/>
              </a:rPr>
              <a:t>acortamiento de las distancias entre niveles jerárquicos, desconcentración – descentralización de la toma de decisiones;  participación; polivalencia y multifuncionalidad de los puestos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64" name="Rectangle 4"/>
          <p:cNvSpPr>
            <a:spLocks noChangeArrowheads="1"/>
          </p:cNvSpPr>
          <p:nvPr/>
        </p:nvSpPr>
        <p:spPr bwMode="auto">
          <a:xfrm>
            <a:off x="755650" y="836613"/>
            <a:ext cx="3816350" cy="429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lgn="l">
              <a:spcBef>
                <a:spcPct val="25000"/>
              </a:spcBef>
              <a:spcAft>
                <a:spcPct val="20000"/>
              </a:spcAft>
              <a:buClr>
                <a:schemeClr val="tx1"/>
              </a:buClr>
            </a:pPr>
            <a:r>
              <a:rPr lang="es-MX" sz="2000" b="1"/>
              <a:t>Métodos de Comportamiento:</a:t>
            </a:r>
          </a:p>
          <a:p>
            <a:pPr marL="285750" indent="-285750" algn="l">
              <a:spcBef>
                <a:spcPct val="25000"/>
              </a:spcBef>
              <a:spcAft>
                <a:spcPct val="20000"/>
              </a:spcAft>
              <a:buClr>
                <a:schemeClr val="tx1"/>
              </a:buClr>
            </a:pPr>
            <a:endParaRPr lang="es-MX" sz="2000"/>
          </a:p>
          <a:p>
            <a:pPr marL="285750" indent="-285750" algn="l">
              <a:spcBef>
                <a:spcPct val="25000"/>
              </a:spcBef>
              <a:spcAft>
                <a:spcPct val="20000"/>
              </a:spcAft>
              <a:buClr>
                <a:schemeClr val="accent2"/>
              </a:buClr>
              <a:buFont typeface="Wingdings" pitchFamily="2" charset="2"/>
              <a:buChar char="§"/>
            </a:pPr>
            <a:r>
              <a:rPr lang="es-MX" sz="2000"/>
              <a:t>Métodos de toma de decisiones.</a:t>
            </a:r>
          </a:p>
          <a:p>
            <a:pPr marL="285750" indent="-285750" algn="l">
              <a:spcBef>
                <a:spcPct val="25000"/>
              </a:spcBef>
              <a:spcAft>
                <a:spcPct val="20000"/>
              </a:spcAft>
              <a:buClr>
                <a:schemeClr val="accent2"/>
              </a:buClr>
              <a:buFont typeface="Wingdings" pitchFamily="2" charset="2"/>
              <a:buChar char="§"/>
            </a:pPr>
            <a:endParaRPr lang="es-MX" sz="2000"/>
          </a:p>
          <a:p>
            <a:pPr marL="285750" indent="-285750" algn="l">
              <a:spcBef>
                <a:spcPct val="25000"/>
              </a:spcBef>
              <a:spcAft>
                <a:spcPct val="20000"/>
              </a:spcAft>
              <a:buClr>
                <a:schemeClr val="accent2"/>
              </a:buClr>
              <a:buFont typeface="Wingdings" pitchFamily="2" charset="2"/>
              <a:buChar char="§"/>
            </a:pPr>
            <a:r>
              <a:rPr lang="es-MX" sz="2000"/>
              <a:t>Dinámica de grupos.</a:t>
            </a:r>
          </a:p>
          <a:p>
            <a:pPr marL="285750" indent="-285750" algn="l">
              <a:spcBef>
                <a:spcPct val="25000"/>
              </a:spcBef>
              <a:spcAft>
                <a:spcPct val="20000"/>
              </a:spcAft>
              <a:buClr>
                <a:schemeClr val="accent2"/>
              </a:buClr>
              <a:buFont typeface="Wingdings" pitchFamily="2" charset="2"/>
              <a:buChar char="§"/>
            </a:pPr>
            <a:endParaRPr lang="es-MX" sz="2000"/>
          </a:p>
          <a:p>
            <a:pPr marL="285750" indent="-285750" algn="l">
              <a:spcBef>
                <a:spcPct val="25000"/>
              </a:spcBef>
              <a:spcAft>
                <a:spcPct val="20000"/>
              </a:spcAft>
              <a:buClr>
                <a:schemeClr val="accent2"/>
              </a:buClr>
              <a:buFont typeface="Wingdings" pitchFamily="2" charset="2"/>
              <a:buChar char="§"/>
            </a:pPr>
            <a:r>
              <a:rPr lang="es-MX" sz="2000"/>
              <a:t>Técnicas de debate.</a:t>
            </a:r>
          </a:p>
          <a:p>
            <a:pPr marL="285750" indent="-285750" algn="l">
              <a:spcBef>
                <a:spcPct val="25000"/>
              </a:spcBef>
              <a:spcAft>
                <a:spcPct val="20000"/>
              </a:spcAft>
              <a:buClr>
                <a:schemeClr val="accent2"/>
              </a:buClr>
              <a:buFont typeface="Wingdings" pitchFamily="2" charset="2"/>
              <a:buChar char="§"/>
            </a:pPr>
            <a:endParaRPr lang="es-MX" sz="2000"/>
          </a:p>
          <a:p>
            <a:pPr marL="285750" indent="-285750" algn="l">
              <a:spcBef>
                <a:spcPct val="25000"/>
              </a:spcBef>
              <a:spcAft>
                <a:spcPct val="20000"/>
              </a:spcAft>
              <a:buClr>
                <a:schemeClr val="accent2"/>
              </a:buClr>
              <a:buFont typeface="Wingdings" pitchFamily="2" charset="2"/>
              <a:buChar char="§"/>
            </a:pPr>
            <a:r>
              <a:rPr lang="es-MX" sz="2000"/>
              <a:t>Técnicas de evaluación.</a:t>
            </a:r>
            <a:endParaRPr lang="es-ES" sz="2000"/>
          </a:p>
        </p:txBody>
      </p:sp>
      <p:sp>
        <p:nvSpPr>
          <p:cNvPr id="501765" name="Rectangle 5"/>
          <p:cNvSpPr>
            <a:spLocks noChangeArrowheads="1"/>
          </p:cNvSpPr>
          <p:nvPr/>
        </p:nvSpPr>
        <p:spPr bwMode="auto">
          <a:xfrm>
            <a:off x="4932363" y="836613"/>
            <a:ext cx="3516312"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a:spcBef>
                <a:spcPct val="25000"/>
              </a:spcBef>
              <a:spcAft>
                <a:spcPct val="20000"/>
              </a:spcAft>
              <a:buClr>
                <a:schemeClr val="tx1"/>
              </a:buClr>
            </a:pPr>
            <a:r>
              <a:rPr lang="es-MX" sz="2000" b="1"/>
              <a:t>Métodos de Acción:</a:t>
            </a:r>
          </a:p>
          <a:p>
            <a:pPr marL="342900" indent="-342900" algn="l">
              <a:spcBef>
                <a:spcPct val="25000"/>
              </a:spcBef>
              <a:spcAft>
                <a:spcPct val="20000"/>
              </a:spcAft>
              <a:buClr>
                <a:schemeClr val="accent2"/>
              </a:buClr>
              <a:buFont typeface="Wingdings" pitchFamily="2" charset="2"/>
              <a:buChar char="§"/>
            </a:pPr>
            <a:r>
              <a:rPr lang="es-MX" sz="1800"/>
              <a:t>Métodos de proyectos.</a:t>
            </a:r>
          </a:p>
          <a:p>
            <a:pPr marL="342900" indent="-342900" algn="l">
              <a:spcBef>
                <a:spcPct val="25000"/>
              </a:spcBef>
              <a:spcAft>
                <a:spcPct val="20000"/>
              </a:spcAft>
              <a:buClr>
                <a:schemeClr val="accent2"/>
              </a:buClr>
              <a:buFont typeface="Wingdings" pitchFamily="2" charset="2"/>
              <a:buChar char="§"/>
            </a:pPr>
            <a:r>
              <a:rPr lang="es-MX" sz="1800"/>
              <a:t>Métodos de descubrimiento.</a:t>
            </a:r>
          </a:p>
          <a:p>
            <a:pPr marL="342900" indent="-342900" algn="l">
              <a:spcBef>
                <a:spcPct val="25000"/>
              </a:spcBef>
              <a:spcAft>
                <a:spcPct val="20000"/>
              </a:spcAft>
              <a:buClr>
                <a:schemeClr val="accent2"/>
              </a:buClr>
              <a:buFont typeface="Wingdings" pitchFamily="2" charset="2"/>
              <a:buChar char="§"/>
            </a:pPr>
            <a:r>
              <a:rPr lang="es-MX" sz="1800"/>
              <a:t>Experimentos tecnológicos.</a:t>
            </a:r>
          </a:p>
          <a:p>
            <a:pPr marL="342900" indent="-342900" algn="l">
              <a:spcBef>
                <a:spcPct val="25000"/>
              </a:spcBef>
              <a:spcAft>
                <a:spcPct val="20000"/>
              </a:spcAft>
              <a:buClr>
                <a:schemeClr val="accent2"/>
              </a:buClr>
              <a:buFont typeface="Wingdings" pitchFamily="2" charset="2"/>
              <a:buChar char="§"/>
            </a:pPr>
            <a:r>
              <a:rPr lang="es-MX" sz="1800"/>
              <a:t>Estudios de casos.</a:t>
            </a:r>
          </a:p>
          <a:p>
            <a:pPr marL="342900" indent="-342900" algn="l">
              <a:spcBef>
                <a:spcPct val="25000"/>
              </a:spcBef>
              <a:spcAft>
                <a:spcPct val="20000"/>
              </a:spcAft>
              <a:buClr>
                <a:schemeClr val="accent2"/>
              </a:buClr>
              <a:buFont typeface="Wingdings" pitchFamily="2" charset="2"/>
              <a:buChar char="§"/>
            </a:pPr>
            <a:r>
              <a:rPr lang="es-MX" sz="1800"/>
              <a:t>Juego de roles y otras técnicas de dramatización.</a:t>
            </a:r>
          </a:p>
          <a:p>
            <a:pPr marL="342900" indent="-342900" algn="l">
              <a:spcBef>
                <a:spcPct val="25000"/>
              </a:spcBef>
              <a:spcAft>
                <a:spcPct val="20000"/>
              </a:spcAft>
              <a:buClr>
                <a:schemeClr val="accent2"/>
              </a:buClr>
              <a:buFont typeface="Wingdings" pitchFamily="2" charset="2"/>
              <a:buChar char="§"/>
            </a:pPr>
            <a:r>
              <a:rPr lang="es-MX" sz="1800"/>
              <a:t>Métodos de creatividad.</a:t>
            </a:r>
          </a:p>
          <a:p>
            <a:pPr marL="342900" indent="-342900" algn="l">
              <a:spcBef>
                <a:spcPct val="25000"/>
              </a:spcBef>
              <a:spcAft>
                <a:spcPct val="20000"/>
              </a:spcAft>
              <a:buClr>
                <a:schemeClr val="accent2"/>
              </a:buClr>
              <a:buFont typeface="Wingdings" pitchFamily="2" charset="2"/>
              <a:buChar char="§"/>
            </a:pPr>
            <a:r>
              <a:rPr lang="es-MX" sz="1800"/>
              <a:t>Interactividad mediante la computadora.</a:t>
            </a:r>
          </a:p>
          <a:p>
            <a:pPr marL="342900" indent="-342900" algn="l">
              <a:spcBef>
                <a:spcPct val="25000"/>
              </a:spcBef>
              <a:spcAft>
                <a:spcPct val="20000"/>
              </a:spcAft>
              <a:buClr>
                <a:schemeClr val="accent2"/>
              </a:buClr>
              <a:buFont typeface="Wingdings" pitchFamily="2" charset="2"/>
              <a:buChar char="§"/>
            </a:pPr>
            <a:r>
              <a:rPr lang="es-MX" sz="1800"/>
              <a:t>Métodos de simulación.</a:t>
            </a:r>
          </a:p>
          <a:p>
            <a:pPr marL="342900" indent="-342900" algn="l">
              <a:spcBef>
                <a:spcPct val="25000"/>
              </a:spcBef>
              <a:spcAft>
                <a:spcPct val="20000"/>
              </a:spcAft>
              <a:buClr>
                <a:schemeClr val="accent2"/>
              </a:buClr>
              <a:buFont typeface="Wingdings" pitchFamily="2" charset="2"/>
              <a:buChar char="§"/>
            </a:pPr>
            <a:r>
              <a:rPr lang="es-MX" sz="1800"/>
              <a:t>Resolución de problemas.</a:t>
            </a:r>
          </a:p>
          <a:p>
            <a:pPr marL="342900" indent="-342900" algn="l">
              <a:spcBef>
                <a:spcPct val="25000"/>
              </a:spcBef>
              <a:spcAft>
                <a:spcPct val="20000"/>
              </a:spcAft>
              <a:buClr>
                <a:schemeClr val="accent2"/>
              </a:buClr>
              <a:buFont typeface="Wingdings" pitchFamily="2" charset="2"/>
              <a:buChar char="§"/>
            </a:pPr>
            <a:r>
              <a:rPr lang="es-MX" sz="1800"/>
              <a:t>Círculos de Calidad.</a:t>
            </a:r>
            <a:endParaRPr lang="es-ES"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2788" name="Rectangle 4"/>
          <p:cNvSpPr>
            <a:spLocks noGrp="1" noChangeArrowheads="1"/>
          </p:cNvSpPr>
          <p:nvPr>
            <p:ph idx="1"/>
          </p:nvPr>
        </p:nvSpPr>
        <p:spPr bwMode="auto">
          <a:xfrm>
            <a:off x="539750" y="765175"/>
            <a:ext cx="8229600" cy="51117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p>
            <a:pPr marL="469900" indent="-469900"/>
            <a:r>
              <a:rPr lang="es-ES_tradnl" sz="2400"/>
              <a:t>La evaluación , desde la perspectiva de construcción del conocimiento, debe ser vista como una acción  de intervención que permita al sujeto la reconstrucción del tema a aprender</a:t>
            </a:r>
          </a:p>
          <a:p>
            <a:pPr marL="469900" indent="-469900"/>
            <a:endParaRPr lang="es-ES_tradnl" sz="2400"/>
          </a:p>
          <a:p>
            <a:pPr marL="469900" indent="-469900"/>
            <a:r>
              <a:rPr lang="es-ES_tradnl" sz="2400"/>
              <a:t>Sin embargo, la revisión de las prácticas evaluativas en la mayor parte de las instituciones educativas expresa que </a:t>
            </a:r>
            <a:r>
              <a:rPr lang="es-ES_tradnl" sz="2400" i="1"/>
              <a:t>la evaluación sigue siendo un suceso y no un proceso</a:t>
            </a:r>
          </a:p>
          <a:p>
            <a:pPr marL="469900" indent="-469900"/>
            <a:endParaRPr lang="es-ES_tradnl" sz="2400" i="1"/>
          </a:p>
          <a:p>
            <a:pPr marL="469900" indent="-469900"/>
            <a:r>
              <a:rPr lang="es-ES_tradnl" sz="2400"/>
              <a:t>Tales prácticas muestran la vigencia de un modelo centrado en objetivos, explorando información acumulada, utilizando instrumentos ajenos muchas veces al proceso de enseñanza.</a:t>
            </a:r>
          </a:p>
          <a:p>
            <a:pPr marL="469900" indent="-469900"/>
            <a:endParaRPr lang="es-ES_tradnl"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3812" name="Rectangle 4"/>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0000"/>
          </a:bodyPr>
          <a:lstStyle/>
          <a:p>
            <a:r>
              <a:rPr lang="es-ES_tradnl" sz="3400">
                <a:latin typeface="Arial" charset="0"/>
              </a:rPr>
              <a:t>Algunos principios de la evaluación en el enfoque por competencias</a:t>
            </a:r>
          </a:p>
        </p:txBody>
      </p:sp>
      <p:sp>
        <p:nvSpPr>
          <p:cNvPr id="503813" name="Rectangle 5"/>
          <p:cNvSpPr>
            <a:spLocks noGrp="1" noChangeArrowheads="1"/>
          </p:cNvSpPr>
          <p:nvPr>
            <p:ph idx="1"/>
          </p:nvPr>
        </p:nvSpPr>
        <p:spPr bwMode="auto">
          <a:xfrm>
            <a:off x="755650" y="1628775"/>
            <a:ext cx="7632700" cy="44751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469900" indent="-469900">
              <a:lnSpc>
                <a:spcPct val="80000"/>
              </a:lnSpc>
            </a:pPr>
            <a:r>
              <a:rPr lang="es-ES_tradnl" sz="2000">
                <a:latin typeface="Arial" charset="0"/>
              </a:rPr>
              <a:t>Continuidad y permanencia: el proceso evaluativo debería pasar inadvertido al sujeto, ya que es consustancial a las situaciones de aprendizaje.</a:t>
            </a:r>
          </a:p>
          <a:p>
            <a:pPr marL="469900" indent="-469900">
              <a:lnSpc>
                <a:spcPct val="80000"/>
              </a:lnSpc>
            </a:pPr>
            <a:endParaRPr lang="es-ES_tradnl" sz="2000">
              <a:latin typeface="Arial" charset="0"/>
            </a:endParaRPr>
          </a:p>
          <a:p>
            <a:pPr marL="469900" indent="-469900">
              <a:lnSpc>
                <a:spcPct val="80000"/>
              </a:lnSpc>
            </a:pPr>
            <a:r>
              <a:rPr lang="es-ES_tradnl" sz="2000">
                <a:latin typeface="Arial" charset="0"/>
              </a:rPr>
              <a:t>Orientado a la retroalimentación: la evaluación no puede  reducirse solamente a la acreditación de aprendizajes logrados. Debe permitir establecer niveles de avance o dificultad en el acercamiento al conocimiento y a su incorporación significativa. </a:t>
            </a:r>
          </a:p>
          <a:p>
            <a:pPr marL="469900" indent="-469900">
              <a:lnSpc>
                <a:spcPct val="80000"/>
              </a:lnSpc>
            </a:pPr>
            <a:endParaRPr lang="es-ES_tradnl" sz="2000">
              <a:latin typeface="Arial" charset="0"/>
            </a:endParaRPr>
          </a:p>
          <a:p>
            <a:pPr marL="469900" indent="-469900">
              <a:lnSpc>
                <a:spcPct val="80000"/>
              </a:lnSpc>
            </a:pPr>
            <a:r>
              <a:rPr lang="es-ES_tradnl" sz="2000">
                <a:latin typeface="Arial" charset="0"/>
              </a:rPr>
              <a:t>Enfasis en lo diagnóstico y lo formativo, sin excluir la evaluación sumativa.</a:t>
            </a:r>
          </a:p>
          <a:p>
            <a:pPr marL="469900" indent="-469900">
              <a:lnSpc>
                <a:spcPct val="80000"/>
              </a:lnSpc>
              <a:buFontTx/>
              <a:buNone/>
            </a:pPr>
            <a:endParaRPr lang="es-ES_tradnl" sz="2000">
              <a:latin typeface="Arial" charset="0"/>
            </a:endParaRPr>
          </a:p>
          <a:p>
            <a:pPr marL="469900" indent="-469900">
              <a:lnSpc>
                <a:spcPct val="80000"/>
              </a:lnSpc>
            </a:pPr>
            <a:r>
              <a:rPr lang="es-ES_tradnl" sz="2000">
                <a:latin typeface="Arial" charset="0"/>
              </a:rPr>
              <a:t>Considerando estos principios, los recursos de evaluación se multiplican , siendo más pertinentes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4836" name="Rectangle 4"/>
          <p:cNvSpPr>
            <a:spLocks noGrp="1" noChangeArrowheads="1"/>
          </p:cNvSpPr>
          <p:nvPr>
            <p:ph idx="1"/>
          </p:nvPr>
        </p:nvSpPr>
        <p:spPr bwMode="auto">
          <a:xfrm>
            <a:off x="468313" y="549275"/>
            <a:ext cx="8229600" cy="45259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p>
            <a:pPr marL="469900" indent="-469900">
              <a:lnSpc>
                <a:spcPct val="80000"/>
              </a:lnSpc>
            </a:pPr>
            <a:r>
              <a:rPr lang="es-ES_tradnl" sz="2800">
                <a:latin typeface="Arial" charset="0"/>
              </a:rPr>
              <a:t>La evaluación orientada a demostrar la competencia recopila evidencias para demostrar que la persona ha logrado los resultados establecidos.</a:t>
            </a:r>
          </a:p>
          <a:p>
            <a:pPr marL="469900" indent="-469900">
              <a:lnSpc>
                <a:spcPct val="80000"/>
              </a:lnSpc>
              <a:buFontTx/>
              <a:buNone/>
            </a:pPr>
            <a:endParaRPr lang="es-ES_tradnl" sz="2800">
              <a:latin typeface="Arial" charset="0"/>
            </a:endParaRPr>
          </a:p>
          <a:p>
            <a:pPr marL="469900" indent="-469900">
              <a:lnSpc>
                <a:spcPct val="80000"/>
              </a:lnSpc>
            </a:pPr>
            <a:r>
              <a:rPr lang="es-ES_tradnl" sz="2800">
                <a:latin typeface="Arial" charset="0"/>
              </a:rPr>
              <a:t>Existen diferentes tipos de evidencia:</a:t>
            </a:r>
          </a:p>
          <a:p>
            <a:pPr marL="469900" indent="-469900">
              <a:lnSpc>
                <a:spcPct val="80000"/>
              </a:lnSpc>
            </a:pPr>
            <a:endParaRPr lang="es-ES_tradnl" sz="2800">
              <a:latin typeface="Arial" charset="0"/>
            </a:endParaRPr>
          </a:p>
          <a:p>
            <a:pPr marL="908050" lvl="1" indent="-436563">
              <a:lnSpc>
                <a:spcPct val="80000"/>
              </a:lnSpc>
            </a:pPr>
            <a:r>
              <a:rPr lang="es-ES_tradnl" sz="2400" b="1">
                <a:latin typeface="Arial" charset="0"/>
              </a:rPr>
              <a:t>De desempeño: </a:t>
            </a:r>
            <a:r>
              <a:rPr lang="es-ES_tradnl" sz="2400">
                <a:latin typeface="Arial" charset="0"/>
              </a:rPr>
              <a:t>el comportamiento por sí mismo.</a:t>
            </a:r>
          </a:p>
          <a:p>
            <a:pPr marL="908050" lvl="1" indent="-436563">
              <a:lnSpc>
                <a:spcPct val="80000"/>
              </a:lnSpc>
            </a:pPr>
            <a:r>
              <a:rPr lang="es-ES_tradnl" sz="2400" b="1">
                <a:latin typeface="Arial" charset="0"/>
              </a:rPr>
              <a:t>De producto: </a:t>
            </a:r>
            <a:r>
              <a:rPr lang="es-ES_tradnl" sz="2400">
                <a:latin typeface="Arial" charset="0"/>
              </a:rPr>
              <a:t>el resultado de una actividad</a:t>
            </a:r>
          </a:p>
          <a:p>
            <a:pPr marL="908050" lvl="1" indent="-436563">
              <a:lnSpc>
                <a:spcPct val="80000"/>
              </a:lnSpc>
            </a:pPr>
            <a:r>
              <a:rPr lang="es-ES_tradnl" sz="2400" b="1">
                <a:latin typeface="Arial" charset="0"/>
              </a:rPr>
              <a:t>De conocimiento: </a:t>
            </a:r>
            <a:r>
              <a:rPr lang="es-ES_tradnl" sz="2400">
                <a:latin typeface="Arial" charset="0"/>
              </a:rPr>
              <a:t>la posesión de un conjunto de conocimientos, teorías, principios, habilidades cognitivas que le permiten a la persona contar con un punto de partida y un sustento para un desempeño eficaz</a:t>
            </a:r>
          </a:p>
          <a:p>
            <a:pPr marL="469900" indent="-469900">
              <a:lnSpc>
                <a:spcPct val="80000"/>
              </a:lnSpc>
            </a:pPr>
            <a:endParaRPr lang="es-ES_tradnl" sz="2800">
              <a:latin typeface="Arial" charset="0"/>
            </a:endParaRPr>
          </a:p>
          <a:p>
            <a:pPr marL="469900" indent="-469900" algn="just">
              <a:lnSpc>
                <a:spcPct val="80000"/>
              </a:lnSpc>
              <a:buFontTx/>
              <a:buNone/>
            </a:pPr>
            <a:endParaRPr lang="es-ES_tradnl" sz="2900">
              <a:latin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5860" name="Rectangle 4"/>
          <p:cNvSpPr>
            <a:spLocks noGrp="1" noChangeArrowheads="1"/>
          </p:cNvSpPr>
          <p:nvPr>
            <p:ph idx="1"/>
          </p:nvPr>
        </p:nvSpPr>
        <p:spPr bwMode="auto">
          <a:xfrm>
            <a:off x="395288" y="1196975"/>
            <a:ext cx="8229600" cy="45259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ES">
                <a:latin typeface="Arial" charset="0"/>
              </a:rPr>
              <a:t>La posibilidad de instrumentar el enfoque educativo basado en competencias supone cumplir con dos criterios básicos:</a:t>
            </a:r>
          </a:p>
          <a:p>
            <a:pPr>
              <a:buFontTx/>
              <a:buNone/>
            </a:pPr>
            <a:endParaRPr lang="es-ES">
              <a:latin typeface="Arial" charset="0"/>
            </a:endParaRPr>
          </a:p>
          <a:p>
            <a:pPr lvl="2"/>
            <a:r>
              <a:rPr lang="es-ES">
                <a:latin typeface="Arial" charset="0"/>
              </a:rPr>
              <a:t>Pertinencia</a:t>
            </a:r>
          </a:p>
          <a:p>
            <a:pPr lvl="2"/>
            <a:r>
              <a:rPr lang="es-ES">
                <a:latin typeface="Arial" charset="0"/>
              </a:rPr>
              <a:t>Factibilidad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0265" name="Rectangle 9"/>
          <p:cNvSpPr>
            <a:spLocks noGrp="1" noChangeArrowheads="1"/>
          </p:cNvSpPr>
          <p:nvPr>
            <p:ph idx="1"/>
          </p:nvPr>
        </p:nvSpPr>
        <p:spPr bwMode="auto">
          <a:xfrm>
            <a:off x="611188" y="765175"/>
            <a:ext cx="8229600" cy="47418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a:lnSpc>
                <a:spcPct val="80000"/>
              </a:lnSpc>
            </a:pPr>
            <a:r>
              <a:rPr lang="es-MX" sz="2800" b="1">
                <a:latin typeface="Arial" charset="0"/>
              </a:rPr>
              <a:t>Transformación del contenido del trabajo: </a:t>
            </a:r>
            <a:r>
              <a:rPr lang="es-MX" sz="2800">
                <a:latin typeface="Arial" charset="0"/>
              </a:rPr>
              <a:t>sustitución del “puestos de trabajo” por el concepto de área o familia ocupacional o profesional.</a:t>
            </a:r>
            <a:endParaRPr lang="es-MX" sz="2800" b="1">
              <a:latin typeface="Arial" charset="0"/>
            </a:endParaRPr>
          </a:p>
          <a:p>
            <a:pPr>
              <a:lnSpc>
                <a:spcPct val="80000"/>
              </a:lnSpc>
            </a:pPr>
            <a:r>
              <a:rPr lang="es-MX" sz="2800" b="1">
                <a:latin typeface="Arial" charset="0"/>
              </a:rPr>
              <a:t>Empleabilidad : </a:t>
            </a:r>
            <a:r>
              <a:rPr lang="es-MX" sz="2800">
                <a:latin typeface="Arial" charset="0"/>
              </a:rPr>
              <a:t>énfasis en una </a:t>
            </a:r>
            <a:r>
              <a:rPr lang="es-MX" sz="2800" b="1">
                <a:latin typeface="Arial" charset="0"/>
              </a:rPr>
              <a:t> </a:t>
            </a:r>
            <a:r>
              <a:rPr lang="es-MX" sz="2800">
                <a:latin typeface="Arial" charset="0"/>
              </a:rPr>
              <a:t>formación profesional de amplio espectro , no limitada a posiciones laborales o funciones profesionales específicas que favorezca la movilidad  (competencias clave / transferibles)</a:t>
            </a:r>
            <a:endParaRPr lang="es-MX" sz="2800" b="1">
              <a:latin typeface="Arial" charset="0"/>
            </a:endParaRPr>
          </a:p>
          <a:p>
            <a:pPr>
              <a:lnSpc>
                <a:spcPct val="80000"/>
              </a:lnSpc>
            </a:pPr>
            <a:r>
              <a:rPr lang="es-MX" sz="2800" b="1">
                <a:latin typeface="Arial" charset="0"/>
              </a:rPr>
              <a:t>Certificación: </a:t>
            </a:r>
            <a:r>
              <a:rPr lang="es-MX" sz="2800">
                <a:latin typeface="Arial" charset="0"/>
              </a:rPr>
              <a:t>aseguramiento de la calidad, certificación de competencias laborales y profesionales, en lugar o como complemento de la acreditación educativa.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288" name="Rectangle 8"/>
          <p:cNvSpPr>
            <a:spLocks noChangeArrowheads="1"/>
          </p:cNvSpPr>
          <p:nvPr/>
        </p:nvSpPr>
        <p:spPr bwMode="auto">
          <a:xfrm>
            <a:off x="684213" y="47625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eaLnBrk="1" hangingPunct="1">
              <a:lnSpc>
                <a:spcPct val="80000"/>
              </a:lnSpc>
              <a:spcBef>
                <a:spcPct val="20000"/>
              </a:spcBef>
            </a:pPr>
            <a:r>
              <a:rPr lang="es-MX" sz="2800"/>
              <a:t>   Ante los nuevos requerimientos del contexto, se ha buscado en numerosos países, el desarrollo de propuestas de formación que garanticen</a:t>
            </a:r>
          </a:p>
          <a:p>
            <a:pPr marL="342900" indent="-342900" algn="l" eaLnBrk="1" hangingPunct="1">
              <a:lnSpc>
                <a:spcPct val="80000"/>
              </a:lnSpc>
              <a:spcBef>
                <a:spcPct val="20000"/>
              </a:spcBef>
            </a:pPr>
            <a:endParaRPr lang="es-MX" sz="2800"/>
          </a:p>
          <a:p>
            <a:pPr marL="342900" indent="-342900" algn="l" eaLnBrk="1" hangingPunct="1">
              <a:lnSpc>
                <a:spcPct val="80000"/>
              </a:lnSpc>
              <a:spcBef>
                <a:spcPct val="20000"/>
              </a:spcBef>
              <a:buFontTx/>
              <a:buChar char="•"/>
            </a:pPr>
            <a:r>
              <a:rPr lang="es-MX" sz="2800"/>
              <a:t>Integración</a:t>
            </a:r>
          </a:p>
          <a:p>
            <a:pPr marL="342900" indent="-342900" algn="l" eaLnBrk="1" hangingPunct="1">
              <a:lnSpc>
                <a:spcPct val="80000"/>
              </a:lnSpc>
              <a:spcBef>
                <a:spcPct val="20000"/>
              </a:spcBef>
              <a:buFontTx/>
              <a:buChar char="•"/>
            </a:pPr>
            <a:r>
              <a:rPr lang="es-MX" sz="2800"/>
              <a:t>Integralidad </a:t>
            </a:r>
          </a:p>
          <a:p>
            <a:pPr marL="342900" indent="-342900" algn="l" eaLnBrk="1" hangingPunct="1">
              <a:lnSpc>
                <a:spcPct val="80000"/>
              </a:lnSpc>
              <a:spcBef>
                <a:spcPct val="20000"/>
              </a:spcBef>
              <a:buFontTx/>
              <a:buChar char="•"/>
            </a:pPr>
            <a:r>
              <a:rPr lang="es-MX" sz="2800"/>
              <a:t>Transferibilidad y aplicabilidad del conocimiento</a:t>
            </a:r>
          </a:p>
          <a:p>
            <a:pPr marL="342900" indent="-342900" algn="l" eaLnBrk="1" hangingPunct="1">
              <a:lnSpc>
                <a:spcPct val="80000"/>
              </a:lnSpc>
              <a:spcBef>
                <a:spcPct val="20000"/>
              </a:spcBef>
              <a:buFontTx/>
              <a:buChar char="•"/>
            </a:pPr>
            <a:r>
              <a:rPr lang="es-MX" sz="2800"/>
              <a:t>Pertinencia</a:t>
            </a:r>
          </a:p>
          <a:p>
            <a:pPr marL="342900" indent="-342900" algn="l" eaLnBrk="1" hangingPunct="1">
              <a:lnSpc>
                <a:spcPct val="80000"/>
              </a:lnSpc>
              <a:spcBef>
                <a:spcPct val="20000"/>
              </a:spcBef>
              <a:buFontTx/>
              <a:buChar char="•"/>
            </a:pPr>
            <a:r>
              <a:rPr lang="es-MX" sz="2800"/>
              <a:t>Evidencia de resultados</a:t>
            </a:r>
          </a:p>
          <a:p>
            <a:pPr marL="342900" indent="-342900" algn="l" eaLnBrk="1" hangingPunct="1">
              <a:lnSpc>
                <a:spcPct val="80000"/>
              </a:lnSpc>
              <a:spcBef>
                <a:spcPct val="20000"/>
              </a:spcBef>
            </a:pPr>
            <a:endParaRPr lang="es-MX" sz="2800"/>
          </a:p>
          <a:p>
            <a:pPr marL="342900" indent="-342900" algn="l" eaLnBrk="1" hangingPunct="1">
              <a:lnSpc>
                <a:spcPct val="80000"/>
              </a:lnSpc>
              <a:spcBef>
                <a:spcPct val="20000"/>
              </a:spcBef>
            </a:pPr>
            <a:r>
              <a:rPr lang="es-MX" sz="2800"/>
              <a:t>   Algunos de estos rasgos se han hecho evidentes en los denominados </a:t>
            </a:r>
            <a:r>
              <a:rPr lang="es-MX" sz="2800" i="1"/>
              <a:t>enfoques y modelos educativos basados en competencias.</a:t>
            </a:r>
          </a:p>
          <a:p>
            <a:pPr marL="342900" indent="-342900" algn="l" eaLnBrk="1" hangingPunct="1">
              <a:lnSpc>
                <a:spcPct val="80000"/>
              </a:lnSpc>
              <a:spcBef>
                <a:spcPct val="20000"/>
              </a:spcBef>
              <a:buFontTx/>
              <a:buChar char="•"/>
            </a:pPr>
            <a:endParaRPr lang="es-MX" sz="2800" i="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2313" name="Rectangle 9"/>
          <p:cNvSpPr>
            <a:spLocks noGrp="1" noChangeArrowheads="1"/>
          </p:cNvSpPr>
          <p:nvPr>
            <p:ph idx="1"/>
          </p:nvPr>
        </p:nvSpPr>
        <p:spPr bwMode="auto">
          <a:xfrm>
            <a:off x="468313" y="981075"/>
            <a:ext cx="8229600" cy="453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s-MX" sz="3600">
                <a:latin typeface="Arial" charset="0"/>
              </a:rPr>
              <a:t>¿De qué hablamos cuando hablamos de competencias?</a:t>
            </a:r>
          </a:p>
          <a:p>
            <a:endParaRPr lang="es-MX" sz="3600">
              <a:latin typeface="Arial" charset="0"/>
            </a:endParaRPr>
          </a:p>
          <a:p>
            <a:pPr lvl="2"/>
            <a:r>
              <a:rPr lang="es-MX" sz="2800">
                <a:latin typeface="Arial" charset="0"/>
              </a:rPr>
              <a:t>Polisemia del concepto </a:t>
            </a:r>
          </a:p>
          <a:p>
            <a:pPr lvl="2"/>
            <a:r>
              <a:rPr lang="es-MX" sz="2800">
                <a:latin typeface="Arial" charset="0"/>
              </a:rPr>
              <a:t>Variedad de enfoques y definiciones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3376" name="Rectangle 48"/>
          <p:cNvSpPr>
            <a:spLocks noChangeArrowheads="1"/>
          </p:cNvSpPr>
          <p:nvPr/>
        </p:nvSpPr>
        <p:spPr bwMode="auto">
          <a:xfrm>
            <a:off x="468313" y="836613"/>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eaLnBrk="1" hangingPunct="1">
              <a:lnSpc>
                <a:spcPct val="90000"/>
              </a:lnSpc>
              <a:spcBef>
                <a:spcPct val="20000"/>
              </a:spcBef>
              <a:buFontTx/>
              <a:buChar char="•"/>
            </a:pPr>
            <a:r>
              <a:rPr lang="es-MX" sz="2800"/>
              <a:t>La OCDE ( 2002) en un estudio denominado DESECO / Definition and selection of competencies) la define como:</a:t>
            </a:r>
          </a:p>
          <a:p>
            <a:pPr marL="342900" indent="-342900" algn="ctr" eaLnBrk="1" hangingPunct="1">
              <a:lnSpc>
                <a:spcPct val="90000"/>
              </a:lnSpc>
              <a:spcBef>
                <a:spcPct val="20000"/>
              </a:spcBef>
              <a:buFontTx/>
              <a:buChar char="•"/>
            </a:pPr>
            <a:r>
              <a:rPr lang="es-MX" sz="2800"/>
              <a:t>La capacidad para responder a las demandas y llevar a cabo tareas de forma adecuada. Cada competencia se construye a través de la combinación de habilidades cognitivas y prácticas, conocimiento( incluyendo el conocimiento tácito), motivación, valores, actitudes, emociones y otros componentes sociales y conductuales.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4359" name="Rectangle 7"/>
          <p:cNvSpPr>
            <a:spLocks noGrp="1" noChangeArrowheads="1"/>
          </p:cNvSpPr>
          <p:nvPr>
            <p:ph type="title"/>
          </p:nvPr>
        </p:nvSpPr>
        <p:spPr bwMode="auto">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algn="l"/>
            <a:r>
              <a:rPr lang="es-MX">
                <a:latin typeface="Arial" charset="0"/>
              </a:rPr>
              <a:t>Competencia</a:t>
            </a:r>
            <a:endParaRPr lang="es-ES">
              <a:latin typeface="Arial" charset="0"/>
            </a:endParaRPr>
          </a:p>
        </p:txBody>
      </p:sp>
      <p:sp>
        <p:nvSpPr>
          <p:cNvPr id="484360" name="Rectangle 8"/>
          <p:cNvSpPr>
            <a:spLocks noGrp="1" noChangeArrowheads="1"/>
          </p:cNvSpPr>
          <p:nvPr>
            <p:ph idx="1"/>
          </p:nvPr>
        </p:nvSpPr>
        <p:spPr bwMode="auto">
          <a:xfrm>
            <a:off x="684213" y="1700213"/>
            <a:ext cx="7772400" cy="41148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a:lnSpc>
                <a:spcPct val="80000"/>
              </a:lnSpc>
            </a:pPr>
            <a:r>
              <a:rPr lang="es-MX" sz="2800">
                <a:latin typeface="Arial" charset="0"/>
              </a:rPr>
              <a:t>La competencia de los individuos es la resultante de un conjunto de atributos (conocimientos ,habilidades, actitudes, valores, etc.) que se organizan en combinaciones diversas para llevar a cabo tareas específicas.</a:t>
            </a:r>
          </a:p>
          <a:p>
            <a:pPr>
              <a:lnSpc>
                <a:spcPct val="80000"/>
              </a:lnSpc>
            </a:pPr>
            <a:endParaRPr lang="es-MX" sz="2800">
              <a:latin typeface="Arial" charset="0"/>
            </a:endParaRPr>
          </a:p>
          <a:p>
            <a:pPr>
              <a:lnSpc>
                <a:spcPct val="80000"/>
              </a:lnSpc>
            </a:pPr>
            <a:r>
              <a:rPr lang="es-MX" sz="2800">
                <a:latin typeface="Arial" charset="0"/>
              </a:rPr>
              <a:t>En consecuencia, el sujeto competente es aquél que posee ciertos atributos necesarios para desempeñar una actividad de acuerdo con una norma o un parámetro  apropiados.</a:t>
            </a:r>
            <a:endParaRPr lang="es-ES" sz="280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5383" name="Rectangle 7"/>
          <p:cNvSpPr>
            <a:spLocks noGrp="1" noChangeArrowheads="1"/>
          </p:cNvSpPr>
          <p:nvPr>
            <p:ph idx="1"/>
          </p:nvPr>
        </p:nvSpPr>
        <p:spPr bwMode="auto">
          <a:xfrm>
            <a:off x="468313" y="1125538"/>
            <a:ext cx="8229600" cy="453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MX">
              <a:latin typeface="Arial" charset="0"/>
            </a:endParaRPr>
          </a:p>
          <a:p>
            <a:endParaRPr lang="es-MX">
              <a:latin typeface="Arial" charset="0"/>
            </a:endParaRPr>
          </a:p>
          <a:p>
            <a:r>
              <a:rPr lang="es-MX">
                <a:latin typeface="Arial" charset="0"/>
              </a:rPr>
              <a:t>La competencia es un saber hacer, con saber y con conciencia</a:t>
            </a:r>
          </a:p>
          <a:p>
            <a:r>
              <a:rPr lang="es-MX">
                <a:latin typeface="Arial" charset="0"/>
              </a:rPr>
              <a:t>( Inés Aguerrondo)</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6414" name="Rectangle 14"/>
          <p:cNvSpPr>
            <a:spLocks noGrp="1" noChangeArrowheads="1"/>
          </p:cNvSpPr>
          <p:nvPr>
            <p:ph type="title"/>
          </p:nvPr>
        </p:nvSpPr>
        <p:spPr bwMode="auto">
          <a:xfrm>
            <a:off x="468313" y="404813"/>
            <a:ext cx="8229600" cy="11430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90000"/>
          </a:bodyPr>
          <a:lstStyle/>
          <a:p>
            <a:r>
              <a:rPr lang="es-MX" sz="3000">
                <a:latin typeface="Arial" charset="0"/>
              </a:rPr>
              <a:t>Razones que justifican la importancia de la formación basada en competencias</a:t>
            </a:r>
            <a:endParaRPr lang="es-ES" sz="3000">
              <a:latin typeface="Arial" charset="0"/>
            </a:endParaRPr>
          </a:p>
        </p:txBody>
      </p:sp>
      <p:sp>
        <p:nvSpPr>
          <p:cNvPr id="486415" name="Rectangle 15"/>
          <p:cNvSpPr>
            <a:spLocks noGrp="1" noChangeArrowheads="1"/>
          </p:cNvSpPr>
          <p:nvPr>
            <p:ph idx="1"/>
          </p:nvPr>
        </p:nvSpPr>
        <p:spPr bwMode="auto">
          <a:xfrm>
            <a:off x="611188" y="1844675"/>
            <a:ext cx="7772400" cy="41211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lnSpcReduction="10000"/>
          </a:bodyPr>
          <a:lstStyle/>
          <a:p>
            <a:pPr>
              <a:lnSpc>
                <a:spcPct val="80000"/>
              </a:lnSpc>
            </a:pPr>
            <a:r>
              <a:rPr lang="es-MX" sz="2800">
                <a:latin typeface="Arial" charset="0"/>
              </a:rPr>
              <a:t>Parece responder mejor a la necesidad de encontrar un punto de convergencia entre educación y empleo.</a:t>
            </a:r>
          </a:p>
          <a:p>
            <a:pPr>
              <a:lnSpc>
                <a:spcPct val="80000"/>
              </a:lnSpc>
            </a:pPr>
            <a:endParaRPr lang="es-MX" sz="2800">
              <a:latin typeface="Arial" charset="0"/>
            </a:endParaRPr>
          </a:p>
          <a:p>
            <a:pPr>
              <a:lnSpc>
                <a:spcPct val="80000"/>
              </a:lnSpc>
            </a:pPr>
            <a:r>
              <a:rPr lang="es-MX" sz="2800">
                <a:latin typeface="Arial" charset="0"/>
              </a:rPr>
              <a:t>Permite definir parámetros para alinear el valor de títulos y diplomas así como de otras formas de reconocimiento de las competencias.</a:t>
            </a:r>
          </a:p>
          <a:p>
            <a:pPr>
              <a:lnSpc>
                <a:spcPct val="80000"/>
              </a:lnSpc>
              <a:buFontTx/>
              <a:buNone/>
            </a:pPr>
            <a:endParaRPr lang="es-MX" sz="2800">
              <a:latin typeface="Arial" charset="0"/>
            </a:endParaRPr>
          </a:p>
          <a:p>
            <a:pPr>
              <a:lnSpc>
                <a:spcPct val="80000"/>
              </a:lnSpc>
            </a:pPr>
            <a:r>
              <a:rPr lang="es-MX" sz="2800">
                <a:latin typeface="Arial" charset="0"/>
              </a:rPr>
              <a:t>Permite contar con bases para el reconocimiento de competencias adquiridas en otros países.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Botica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a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a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2695</TotalTime>
  <Words>1399</Words>
  <Application>Microsoft Office PowerPoint</Application>
  <PresentationFormat>Presentación en pantalla (4:3)</PresentationFormat>
  <Paragraphs>161</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Boticario</vt:lpstr>
      <vt:lpstr>Presentación de PowerPoint</vt:lpstr>
      <vt:lpstr>FACTORES QUE  AFECTAN LA FORMACIÓN Y EL EMPLEO</vt:lpstr>
      <vt:lpstr>Presentación de PowerPoint</vt:lpstr>
      <vt:lpstr>Presentación de PowerPoint</vt:lpstr>
      <vt:lpstr>Presentación de PowerPoint</vt:lpstr>
      <vt:lpstr>Presentación de PowerPoint</vt:lpstr>
      <vt:lpstr>Competencia</vt:lpstr>
      <vt:lpstr>Presentación de PowerPoint</vt:lpstr>
      <vt:lpstr>Razones que justifican la importancia de la formación basada en competencias</vt:lpstr>
      <vt:lpstr>Razones que justifican la importancia de la formación basada en competencias</vt:lpstr>
      <vt:lpstr>Razones que justifican la importancia de la formación basada en competencias</vt:lpstr>
      <vt:lpstr>Presentación de PowerPoint</vt:lpstr>
      <vt:lpstr>Tipos de competencias</vt:lpstr>
      <vt:lpstr>Tipos de competencias</vt:lpstr>
      <vt:lpstr>Tipos de competencias</vt:lpstr>
      <vt:lpstr>Contenido de las competencias</vt:lpstr>
      <vt:lpstr>Presentación de PowerPoint</vt:lpstr>
      <vt:lpstr>¿Qué cambios supone pensar la formación profesional por competencias? </vt:lpstr>
      <vt:lpstr>Técnicas y recursos orientados al desarrollo de competencias profesionales</vt:lpstr>
      <vt:lpstr>Presentación de PowerPoint</vt:lpstr>
      <vt:lpstr>Presentación de PowerPoint</vt:lpstr>
      <vt:lpstr>Algunos principios de la evaluación en el enfoque por competencias</vt:lpstr>
      <vt:lpstr>Presentación de PowerPoint</vt:lpstr>
      <vt:lpstr>Presentación de PowerPoint</vt:lpstr>
    </vt:vector>
  </TitlesOfParts>
  <Company>Universidad del Valle de Mexico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uvm uvm</dc:creator>
  <cp:lastModifiedBy>Lap</cp:lastModifiedBy>
  <cp:revision>96</cp:revision>
  <dcterms:created xsi:type="dcterms:W3CDTF">2005-03-07T22:49:45Z</dcterms:created>
  <dcterms:modified xsi:type="dcterms:W3CDTF">2012-03-03T05:03:37Z</dcterms:modified>
</cp:coreProperties>
</file>