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  <p:sldMasterId id="2147483732" r:id="rId6"/>
  </p:sldMasterIdLst>
  <p:notesMasterIdLst>
    <p:notesMasterId r:id="rId16"/>
  </p:notesMasterIdLst>
  <p:sldIdLst>
    <p:sldId id="256" r:id="rId7"/>
    <p:sldId id="257" r:id="rId8"/>
    <p:sldId id="263" r:id="rId9"/>
    <p:sldId id="259" r:id="rId10"/>
    <p:sldId id="258" r:id="rId11"/>
    <p:sldId id="261" r:id="rId12"/>
    <p:sldId id="262" r:id="rId13"/>
    <p:sldId id="264" r:id="rId14"/>
    <p:sldId id="265" r:id="rId15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7C80"/>
    <a:srgbClr val="FFCCCC"/>
    <a:srgbClr val="FF99FF"/>
    <a:srgbClr val="CC00FF"/>
    <a:srgbClr val="FF6699"/>
    <a:srgbClr val="6600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6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ED3CA8-181B-4968-BD0C-6BF4EB3F1AF5}" type="doc">
      <dgm:prSet loTypeId="urn:microsoft.com/office/officeart/2005/8/layout/radial4" loCatId="relationship" qsTypeId="urn:microsoft.com/office/officeart/2005/8/quickstyle/simple2" qsCatId="simple" csTypeId="urn:microsoft.com/office/officeart/2005/8/colors/accent5_4" csCatId="accent5" phldr="1"/>
      <dgm:spPr/>
      <dgm:t>
        <a:bodyPr/>
        <a:lstStyle/>
        <a:p>
          <a:endParaRPr lang="es-AR"/>
        </a:p>
      </dgm:t>
    </dgm:pt>
    <dgm:pt modelId="{EE63CD55-633D-4B9D-A25F-13B7F4524BAC}">
      <dgm:prSet phldrT="[Texto]"/>
      <dgm:spPr/>
      <dgm:t>
        <a:bodyPr/>
        <a:lstStyle/>
        <a:p>
          <a:r>
            <a:rPr lang="es-AR" dirty="0"/>
            <a:t>Contenidos</a:t>
          </a:r>
        </a:p>
      </dgm:t>
    </dgm:pt>
    <dgm:pt modelId="{9E5873A1-C7CC-4477-A735-9E919D675BC3}" type="parTrans" cxnId="{00CA2C17-965A-495A-A9D0-0B6938459FD7}">
      <dgm:prSet/>
      <dgm:spPr/>
      <dgm:t>
        <a:bodyPr/>
        <a:lstStyle/>
        <a:p>
          <a:endParaRPr lang="es-AR"/>
        </a:p>
      </dgm:t>
    </dgm:pt>
    <dgm:pt modelId="{2503CF00-5C27-45BB-9FA7-2D96DECE0A39}" type="sibTrans" cxnId="{00CA2C17-965A-495A-A9D0-0B6938459FD7}">
      <dgm:prSet/>
      <dgm:spPr/>
      <dgm:t>
        <a:bodyPr/>
        <a:lstStyle/>
        <a:p>
          <a:endParaRPr lang="es-AR"/>
        </a:p>
      </dgm:t>
    </dgm:pt>
    <dgm:pt modelId="{805ABA3C-30B6-4326-BE7F-3DB5C1E682B6}">
      <dgm:prSet phldrT="[Texto]"/>
      <dgm:spPr/>
      <dgm:t>
        <a:bodyPr/>
        <a:lstStyle/>
        <a:p>
          <a:r>
            <a:rPr lang="es-AR" dirty="0"/>
            <a:t>Conceptuales</a:t>
          </a:r>
        </a:p>
      </dgm:t>
    </dgm:pt>
    <dgm:pt modelId="{CC052BF5-9882-4A71-8AF1-A646ACDB88AC}" type="parTrans" cxnId="{3D4AFC8D-ADBA-45E4-84D5-30DD76642179}">
      <dgm:prSet/>
      <dgm:spPr/>
      <dgm:t>
        <a:bodyPr/>
        <a:lstStyle/>
        <a:p>
          <a:endParaRPr lang="es-AR"/>
        </a:p>
      </dgm:t>
    </dgm:pt>
    <dgm:pt modelId="{585EF387-1177-4E00-8079-2794496A8B3B}" type="sibTrans" cxnId="{3D4AFC8D-ADBA-45E4-84D5-30DD76642179}">
      <dgm:prSet/>
      <dgm:spPr/>
      <dgm:t>
        <a:bodyPr/>
        <a:lstStyle/>
        <a:p>
          <a:endParaRPr lang="es-AR"/>
        </a:p>
      </dgm:t>
    </dgm:pt>
    <dgm:pt modelId="{AE57D9A1-B68F-4397-A68D-F3D61DF1C75D}">
      <dgm:prSet phldrT="[Texto]" custT="1"/>
      <dgm:spPr/>
      <dgm:t>
        <a:bodyPr/>
        <a:lstStyle/>
        <a:p>
          <a:r>
            <a:rPr lang="es-AR" sz="1400" dirty="0"/>
            <a:t>Procedimentales</a:t>
          </a:r>
        </a:p>
      </dgm:t>
    </dgm:pt>
    <dgm:pt modelId="{39B9BFE2-5689-463F-A014-311A7CE55D79}" type="parTrans" cxnId="{91743A06-1D9D-41A1-98DB-8E6983A9278F}">
      <dgm:prSet/>
      <dgm:spPr/>
      <dgm:t>
        <a:bodyPr/>
        <a:lstStyle/>
        <a:p>
          <a:endParaRPr lang="es-AR"/>
        </a:p>
      </dgm:t>
    </dgm:pt>
    <dgm:pt modelId="{90EB9736-34BC-4983-B992-66F8FBA5EB52}" type="sibTrans" cxnId="{91743A06-1D9D-41A1-98DB-8E6983A9278F}">
      <dgm:prSet/>
      <dgm:spPr/>
      <dgm:t>
        <a:bodyPr/>
        <a:lstStyle/>
        <a:p>
          <a:endParaRPr lang="es-AR"/>
        </a:p>
      </dgm:t>
    </dgm:pt>
    <dgm:pt modelId="{63F95678-27CE-4C06-9AA4-507C2748DFC5}">
      <dgm:prSet phldrT="[Texto]"/>
      <dgm:spPr/>
      <dgm:t>
        <a:bodyPr/>
        <a:lstStyle/>
        <a:p>
          <a:r>
            <a:rPr lang="es-AR" dirty="0" err="1"/>
            <a:t>Actitudinales</a:t>
          </a:r>
          <a:endParaRPr lang="es-AR" dirty="0"/>
        </a:p>
      </dgm:t>
    </dgm:pt>
    <dgm:pt modelId="{8D481D56-52C0-403E-9E87-1F251AE40AE4}" type="parTrans" cxnId="{83D23F16-C1AF-4C3F-8131-79526BC4397D}">
      <dgm:prSet/>
      <dgm:spPr/>
      <dgm:t>
        <a:bodyPr/>
        <a:lstStyle/>
        <a:p>
          <a:endParaRPr lang="es-AR"/>
        </a:p>
      </dgm:t>
    </dgm:pt>
    <dgm:pt modelId="{3609D457-4214-46AA-8C9E-4B989E8DB971}" type="sibTrans" cxnId="{83D23F16-C1AF-4C3F-8131-79526BC4397D}">
      <dgm:prSet/>
      <dgm:spPr/>
      <dgm:t>
        <a:bodyPr/>
        <a:lstStyle/>
        <a:p>
          <a:endParaRPr lang="es-AR"/>
        </a:p>
      </dgm:t>
    </dgm:pt>
    <dgm:pt modelId="{7CCCE3E0-F127-4BC2-A1B3-86B4CF4E3585}" type="pres">
      <dgm:prSet presAssocID="{DEED3CA8-181B-4968-BD0C-6BF4EB3F1AF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AB93249-8C4C-4BB4-9881-29AEF867021B}" type="pres">
      <dgm:prSet presAssocID="{EE63CD55-633D-4B9D-A25F-13B7F4524BAC}" presName="centerShape" presStyleLbl="node0" presStyleIdx="0" presStyleCnt="1" custScaleY="88183" custLinFactNeighborX="1337" custLinFactNeighborY="-8528"/>
      <dgm:spPr/>
      <dgm:t>
        <a:bodyPr/>
        <a:lstStyle/>
        <a:p>
          <a:endParaRPr lang="es-AR"/>
        </a:p>
      </dgm:t>
    </dgm:pt>
    <dgm:pt modelId="{73CA6A35-0321-47A1-9BA3-0B5BA6E4E7DA}" type="pres">
      <dgm:prSet presAssocID="{CC052BF5-9882-4A71-8AF1-A646ACDB88AC}" presName="parTrans" presStyleLbl="bgSibTrans2D1" presStyleIdx="0" presStyleCnt="3" custAng="10738938" custScaleX="39249" custLinFactNeighborX="33683" custLinFactNeighborY="89298"/>
      <dgm:spPr/>
      <dgm:t>
        <a:bodyPr/>
        <a:lstStyle/>
        <a:p>
          <a:endParaRPr lang="es-AR"/>
        </a:p>
      </dgm:t>
    </dgm:pt>
    <dgm:pt modelId="{62CC5A48-D3D4-417B-82E0-65DCCF5E21FA}" type="pres">
      <dgm:prSet presAssocID="{805ABA3C-30B6-4326-BE7F-3DB5C1E682B6}" presName="node" presStyleLbl="node1" presStyleIdx="0" presStyleCnt="3" custScaleY="53630" custRadScaleRad="104391" custRadScaleInc="-224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30CEB7E-B56D-415E-A6AB-9E063ACD5E56}" type="pres">
      <dgm:prSet presAssocID="{39B9BFE2-5689-463F-A014-311A7CE55D79}" presName="parTrans" presStyleLbl="bgSibTrans2D1" presStyleIdx="1" presStyleCnt="3" custAng="10800000" custScaleX="37600" custScaleY="106845" custLinFactNeighborX="-1703" custLinFactNeighborY="87009"/>
      <dgm:spPr/>
      <dgm:t>
        <a:bodyPr/>
        <a:lstStyle/>
        <a:p>
          <a:endParaRPr lang="es-AR"/>
        </a:p>
      </dgm:t>
    </dgm:pt>
    <dgm:pt modelId="{E3ED3FE1-487F-4820-8272-765BE2BB2B64}" type="pres">
      <dgm:prSet presAssocID="{AE57D9A1-B68F-4397-A68D-F3D61DF1C75D}" presName="node" presStyleLbl="node1" presStyleIdx="1" presStyleCnt="3" custScaleX="178136" custScaleY="58117" custRadScaleRad="87403" custRadScaleInc="462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7F6170B-5576-4DE6-BD1D-F521ED029D97}" type="pres">
      <dgm:prSet presAssocID="{8D481D56-52C0-403E-9E87-1F251AE40AE4}" presName="parTrans" presStyleLbl="bgSibTrans2D1" presStyleIdx="2" presStyleCnt="3" custAng="10919646" custScaleX="37071" custLinFactNeighborX="-37448" custLinFactNeighborY="82429"/>
      <dgm:spPr/>
      <dgm:t>
        <a:bodyPr/>
        <a:lstStyle/>
        <a:p>
          <a:endParaRPr lang="es-AR"/>
        </a:p>
      </dgm:t>
    </dgm:pt>
    <dgm:pt modelId="{71925477-210A-4BC2-9438-7A4F086F3711}" type="pres">
      <dgm:prSet presAssocID="{63F95678-27CE-4C06-9AA4-507C2748DFC5}" presName="node" presStyleLbl="node1" presStyleIdx="2" presStyleCnt="3" custScaleY="53368" custRadScaleRad="108472" custRadScaleInc="819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91743A06-1D9D-41A1-98DB-8E6983A9278F}" srcId="{EE63CD55-633D-4B9D-A25F-13B7F4524BAC}" destId="{AE57D9A1-B68F-4397-A68D-F3D61DF1C75D}" srcOrd="1" destOrd="0" parTransId="{39B9BFE2-5689-463F-A014-311A7CE55D79}" sibTransId="{90EB9736-34BC-4983-B992-66F8FBA5EB52}"/>
    <dgm:cxn modelId="{C1C31834-ED03-4DAF-A87E-7CB8B68EB091}" type="presOf" srcId="{CC052BF5-9882-4A71-8AF1-A646ACDB88AC}" destId="{73CA6A35-0321-47A1-9BA3-0B5BA6E4E7DA}" srcOrd="0" destOrd="0" presId="urn:microsoft.com/office/officeart/2005/8/layout/radial4"/>
    <dgm:cxn modelId="{05707E10-9884-4EA6-9C3D-2D6092DB5086}" type="presOf" srcId="{39B9BFE2-5689-463F-A014-311A7CE55D79}" destId="{E30CEB7E-B56D-415E-A6AB-9E063ACD5E56}" srcOrd="0" destOrd="0" presId="urn:microsoft.com/office/officeart/2005/8/layout/radial4"/>
    <dgm:cxn modelId="{32B67C3B-938E-47BC-B0D1-8FB41744EA5B}" type="presOf" srcId="{EE63CD55-633D-4B9D-A25F-13B7F4524BAC}" destId="{CAB93249-8C4C-4BB4-9881-29AEF867021B}" srcOrd="0" destOrd="0" presId="urn:microsoft.com/office/officeart/2005/8/layout/radial4"/>
    <dgm:cxn modelId="{903C32D8-01A2-4A58-8920-BAD4D59CA6D7}" type="presOf" srcId="{AE57D9A1-B68F-4397-A68D-F3D61DF1C75D}" destId="{E3ED3FE1-487F-4820-8272-765BE2BB2B64}" srcOrd="0" destOrd="0" presId="urn:microsoft.com/office/officeart/2005/8/layout/radial4"/>
    <dgm:cxn modelId="{00CA2C17-965A-495A-A9D0-0B6938459FD7}" srcId="{DEED3CA8-181B-4968-BD0C-6BF4EB3F1AF5}" destId="{EE63CD55-633D-4B9D-A25F-13B7F4524BAC}" srcOrd="0" destOrd="0" parTransId="{9E5873A1-C7CC-4477-A735-9E919D675BC3}" sibTransId="{2503CF00-5C27-45BB-9FA7-2D96DECE0A39}"/>
    <dgm:cxn modelId="{C66A618C-CE41-4A8F-A88E-2B98B1D917C7}" type="presOf" srcId="{805ABA3C-30B6-4326-BE7F-3DB5C1E682B6}" destId="{62CC5A48-D3D4-417B-82E0-65DCCF5E21FA}" srcOrd="0" destOrd="0" presId="urn:microsoft.com/office/officeart/2005/8/layout/radial4"/>
    <dgm:cxn modelId="{79955CD4-6E77-445A-8FA6-5E6178F7BEAA}" type="presOf" srcId="{8D481D56-52C0-403E-9E87-1F251AE40AE4}" destId="{E7F6170B-5576-4DE6-BD1D-F521ED029D97}" srcOrd="0" destOrd="0" presId="urn:microsoft.com/office/officeart/2005/8/layout/radial4"/>
    <dgm:cxn modelId="{83D23F16-C1AF-4C3F-8131-79526BC4397D}" srcId="{EE63CD55-633D-4B9D-A25F-13B7F4524BAC}" destId="{63F95678-27CE-4C06-9AA4-507C2748DFC5}" srcOrd="2" destOrd="0" parTransId="{8D481D56-52C0-403E-9E87-1F251AE40AE4}" sibTransId="{3609D457-4214-46AA-8C9E-4B989E8DB971}"/>
    <dgm:cxn modelId="{A10AFE3E-AC5D-4D0C-A970-8B2C1E0A9616}" type="presOf" srcId="{63F95678-27CE-4C06-9AA4-507C2748DFC5}" destId="{71925477-210A-4BC2-9438-7A4F086F3711}" srcOrd="0" destOrd="0" presId="urn:microsoft.com/office/officeart/2005/8/layout/radial4"/>
    <dgm:cxn modelId="{7EFB47EB-4B71-47DF-B0EF-C53197FB714D}" type="presOf" srcId="{DEED3CA8-181B-4968-BD0C-6BF4EB3F1AF5}" destId="{7CCCE3E0-F127-4BC2-A1B3-86B4CF4E3585}" srcOrd="0" destOrd="0" presId="urn:microsoft.com/office/officeart/2005/8/layout/radial4"/>
    <dgm:cxn modelId="{3D4AFC8D-ADBA-45E4-84D5-30DD76642179}" srcId="{EE63CD55-633D-4B9D-A25F-13B7F4524BAC}" destId="{805ABA3C-30B6-4326-BE7F-3DB5C1E682B6}" srcOrd="0" destOrd="0" parTransId="{CC052BF5-9882-4A71-8AF1-A646ACDB88AC}" sibTransId="{585EF387-1177-4E00-8079-2794496A8B3B}"/>
    <dgm:cxn modelId="{57BD64D4-BA56-42A9-A533-E472C462DDAE}" type="presParOf" srcId="{7CCCE3E0-F127-4BC2-A1B3-86B4CF4E3585}" destId="{CAB93249-8C4C-4BB4-9881-29AEF867021B}" srcOrd="0" destOrd="0" presId="urn:microsoft.com/office/officeart/2005/8/layout/radial4"/>
    <dgm:cxn modelId="{D441F632-4954-47AC-80F3-E94B81655B7F}" type="presParOf" srcId="{7CCCE3E0-F127-4BC2-A1B3-86B4CF4E3585}" destId="{73CA6A35-0321-47A1-9BA3-0B5BA6E4E7DA}" srcOrd="1" destOrd="0" presId="urn:microsoft.com/office/officeart/2005/8/layout/radial4"/>
    <dgm:cxn modelId="{04EA7BFD-7603-46CC-8AE3-0F13C511D4DA}" type="presParOf" srcId="{7CCCE3E0-F127-4BC2-A1B3-86B4CF4E3585}" destId="{62CC5A48-D3D4-417B-82E0-65DCCF5E21FA}" srcOrd="2" destOrd="0" presId="urn:microsoft.com/office/officeart/2005/8/layout/radial4"/>
    <dgm:cxn modelId="{4597F5B6-B1E2-4737-88B6-215FE17F185F}" type="presParOf" srcId="{7CCCE3E0-F127-4BC2-A1B3-86B4CF4E3585}" destId="{E30CEB7E-B56D-415E-A6AB-9E063ACD5E56}" srcOrd="3" destOrd="0" presId="urn:microsoft.com/office/officeart/2005/8/layout/radial4"/>
    <dgm:cxn modelId="{02DEB4D4-D6C6-42E5-95EF-65D66F9254C0}" type="presParOf" srcId="{7CCCE3E0-F127-4BC2-A1B3-86B4CF4E3585}" destId="{E3ED3FE1-487F-4820-8272-765BE2BB2B64}" srcOrd="4" destOrd="0" presId="urn:microsoft.com/office/officeart/2005/8/layout/radial4"/>
    <dgm:cxn modelId="{03CAA8F2-AC9A-4E5F-8C7D-C517A511DADB}" type="presParOf" srcId="{7CCCE3E0-F127-4BC2-A1B3-86B4CF4E3585}" destId="{E7F6170B-5576-4DE6-BD1D-F521ED029D97}" srcOrd="5" destOrd="0" presId="urn:microsoft.com/office/officeart/2005/8/layout/radial4"/>
    <dgm:cxn modelId="{FD3D4285-DD92-4E16-880A-C1A766FF3BAE}" type="presParOf" srcId="{7CCCE3E0-F127-4BC2-A1B3-86B4CF4E3585}" destId="{71925477-210A-4BC2-9438-7A4F086F371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93249-8C4C-4BB4-9881-29AEF867021B}">
      <dsp:nvSpPr>
        <dsp:cNvPr id="0" name=""/>
        <dsp:cNvSpPr/>
      </dsp:nvSpPr>
      <dsp:spPr>
        <a:xfrm>
          <a:off x="1797566" y="1005978"/>
          <a:ext cx="1030016" cy="908299"/>
        </a:xfrm>
        <a:prstGeom prst="ellipse">
          <a:avLst/>
        </a:prstGeom>
        <a:solidFill>
          <a:schemeClr val="accent5">
            <a:shade val="60000"/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000" kern="1200" dirty="0"/>
            <a:t>Contenidos</a:t>
          </a:r>
        </a:p>
      </dsp:txBody>
      <dsp:txXfrm>
        <a:off x="1948408" y="1138995"/>
        <a:ext cx="728332" cy="642265"/>
      </dsp:txXfrm>
    </dsp:sp>
    <dsp:sp modelId="{73CA6A35-0321-47A1-9BA3-0B5BA6E4E7DA}">
      <dsp:nvSpPr>
        <dsp:cNvPr id="0" name=""/>
        <dsp:cNvSpPr/>
      </dsp:nvSpPr>
      <dsp:spPr>
        <a:xfrm rot="1408303">
          <a:off x="1568255" y="1186469"/>
          <a:ext cx="306332" cy="29355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2CC5A48-D3D4-417B-82E0-65DCCF5E21FA}">
      <dsp:nvSpPr>
        <dsp:cNvPr id="0" name=""/>
        <dsp:cNvSpPr/>
      </dsp:nvSpPr>
      <dsp:spPr>
        <a:xfrm>
          <a:off x="614138" y="699431"/>
          <a:ext cx="978515" cy="419822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000" kern="1200" dirty="0"/>
            <a:t>Conceptuales</a:t>
          </a:r>
        </a:p>
      </dsp:txBody>
      <dsp:txXfrm>
        <a:off x="626434" y="711727"/>
        <a:ext cx="953923" cy="395230"/>
      </dsp:txXfrm>
    </dsp:sp>
    <dsp:sp modelId="{E30CEB7E-B56D-415E-A6AB-9E063ACD5E56}">
      <dsp:nvSpPr>
        <dsp:cNvPr id="0" name=""/>
        <dsp:cNvSpPr/>
      </dsp:nvSpPr>
      <dsp:spPr>
        <a:xfrm rot="5476302">
          <a:off x="2232654" y="843939"/>
          <a:ext cx="175662" cy="313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49835"/>
            <a:satOff val="-11531"/>
            <a:lumOff val="27925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ED3FE1-487F-4820-8272-765BE2BB2B64}">
      <dsp:nvSpPr>
        <dsp:cNvPr id="0" name=""/>
        <dsp:cNvSpPr/>
      </dsp:nvSpPr>
      <dsp:spPr>
        <a:xfrm>
          <a:off x="1462082" y="284335"/>
          <a:ext cx="1743087" cy="454946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49611"/>
            <a:satOff val="-12151"/>
            <a:lumOff val="32035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kern="1200" dirty="0"/>
            <a:t>Procedimentales</a:t>
          </a:r>
        </a:p>
      </dsp:txBody>
      <dsp:txXfrm>
        <a:off x="1475407" y="297660"/>
        <a:ext cx="1716437" cy="428296"/>
      </dsp:txXfrm>
    </dsp:sp>
    <dsp:sp modelId="{E7F6170B-5576-4DE6-BD1D-F521ED029D97}">
      <dsp:nvSpPr>
        <dsp:cNvPr id="0" name=""/>
        <dsp:cNvSpPr/>
      </dsp:nvSpPr>
      <dsp:spPr>
        <a:xfrm rot="9584346">
          <a:off x="2746026" y="1199262"/>
          <a:ext cx="289148" cy="29355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49835"/>
            <a:satOff val="-11531"/>
            <a:lumOff val="27925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925477-210A-4BC2-9438-7A4F086F3711}">
      <dsp:nvSpPr>
        <dsp:cNvPr id="0" name=""/>
        <dsp:cNvSpPr/>
      </dsp:nvSpPr>
      <dsp:spPr>
        <a:xfrm>
          <a:off x="3054372" y="747478"/>
          <a:ext cx="978515" cy="417771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49611"/>
            <a:satOff val="-12151"/>
            <a:lumOff val="32035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000" kern="1200" dirty="0" err="1"/>
            <a:t>Actitudinales</a:t>
          </a:r>
          <a:endParaRPr lang="es-AR" sz="1000" kern="1200" dirty="0"/>
        </a:p>
      </dsp:txBody>
      <dsp:txXfrm>
        <a:off x="3066608" y="759714"/>
        <a:ext cx="954043" cy="393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95C2504-2735-4888-8C66-4037FDDECF31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40DF8-1226-40D3-AE48-4BA51C14521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9685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AR" smtClean="0"/>
              <a:t>opk</a:t>
            </a:r>
          </a:p>
        </p:txBody>
      </p:sp>
      <p:sp>
        <p:nvSpPr>
          <p:cNvPr id="7782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568D57-1DEA-4FAD-A3F4-F5E365DFD1D3}" type="slidenum">
              <a:rPr lang="es-A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  <p:sp>
        <p:nvSpPr>
          <p:cNvPr id="8397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CCFCBA-1879-4A7D-869B-7A8D772C81C3}" type="slidenum">
              <a:rPr lang="es-A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1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8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39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40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41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55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64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65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66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A65AF0-136D-4918-938E-D19A68896BF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1916F-991C-442A-9E03-FA03F617805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464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14999-04AD-4CE3-8127-399E1FD8ECE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F3ACF-C2C6-45EB-BD55-89ED7CF5F00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812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4A95F-78B3-4989-ABAD-14F3195426F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EF78C-A766-4B19-90F8-BCAAE4249B4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9168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29A5-C627-4C9E-A8E9-1D402D2EAED5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F2634-5F95-4A1E-91AA-C286F0EEE98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29516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F0550-2180-4D06-8B96-B242C303B3CA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F65FD-C113-476C-AB58-8A19478AA26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2887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68E8F-8529-4645-A39B-C4A311006245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0E140-AFFC-4978-845F-791D9213694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4726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BDCE7-BC36-46F1-AFE9-902B1A692E40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45F43-A92E-479D-B092-169799B294C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2196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B1205-2517-4319-98C1-1B6004D81D9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26F1-5282-49A5-90B6-C15A5FACA39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5766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FF538-5880-4009-9626-AEB206B91501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C8489-45A0-4529-948B-0188491932C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7982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35B15-7C6E-43BE-B9A3-3076F730727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D3009-B5FB-429A-B00E-61B106AB627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1379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A6903-50DA-48B8-95DB-61B77A06227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02EA5-F66A-4859-8ACD-63E2DFBB142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9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92C49-FBA4-42FA-B67F-ACDD651BD1F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5E9AA-F0C2-4896-BA00-6ACE62C67BF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6742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8ADC0-0CAD-43D9-8578-539325EDA0B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82A7E-0E4E-4842-994F-9BBA01CE3F9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354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D400C-FA04-43FA-BD05-F2F0E1FDEC4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1C2DF-A65B-4BE3-B55C-E8EA3723AA4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0749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A46B-EA4B-4EBA-B8C0-6E18ECEFBE8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C9594-04D5-412B-963E-A2A1F052760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35546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Triángulo isósceles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5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31340613-C27C-45D7-ACA3-20E9EFA132CF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7E779E-7852-42B2-979B-CCB2B7006DB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318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C6219-5854-469E-95FC-6730406FC487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913E1-B05C-4BA4-97EA-434C21886AE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145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Triángulo rectángulo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Triángulo isósceles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10 Conector recto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9 Conector recto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09CDC-D6E7-46CD-97CE-8BAC72373917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59F1D-4EA5-4300-916C-843B4879A81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091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31566-385D-4CD6-BFF2-5E85109C5343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B1CC5-9347-4F41-ADCE-218D7316548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90790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3DA69-52A2-473A-9137-1F9D3F171BB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89D39C9-DEED-42A8-9907-5ACCB3285B2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3059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A9E9E-CC10-4476-8F5B-3EAD1BEBBC5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5EE8A-D6FA-4B58-899C-1DB533AFC31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88830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6E56-F911-46DF-920A-8AB6CB3B031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D27E2-2870-493B-A701-E5ADC930625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011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Forma libre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14 Forma libre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2 Forma libre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24 Forma libre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25 Forma libre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6 Rectángulo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7 Rectángulo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8 Rectángulo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9 Rectángulo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10 Rectángulo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11 Rectángulo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507617-576F-45C3-9F7F-B9423A58EA6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2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2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B7C2CA-6126-440C-92AF-2AC247E8513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47845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852AED8-C98C-49A8-A7B4-414764984BF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1D19B3B5-445C-4438-8BD6-453148DACBB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7570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1898474E-166B-4F46-9171-E6323BF3D64A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6BC35B62-384A-49F6-B564-E2A9E0E61FC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5016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F0102-3E33-486B-BBCE-ED04E9A9C46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91D5B-3C5C-4934-BDD7-EDFE2BE22A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5712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C616-5400-4393-A540-0662594C5A2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E544D-700F-4568-93A4-F24A7C5C15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68427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15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18ADCC7-AF5B-4984-922F-B42A82B8481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A5341E6-C78E-4762-B56C-F207CB3F452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9328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07650-E496-4858-98EF-EE581365465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0BA2C-57C4-4AE9-A6D7-D2F64CFAEC4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01072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103983-2F02-412B-9A51-D628823FA87A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CD8D06-D2F6-4BC4-9B74-0937AFF9599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0658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6CEBB8-6D62-4239-BF09-992F77547E6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95195D-5EFE-4809-BDE7-9B9CB61FFB7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2550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1178A8-ABB2-4F34-9881-6B8E2C0BAD7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E6B28B-8DC6-44D6-8C09-028DE76C293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3517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BAD8EB-DEE7-4307-8B66-504A6432DE3A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75A6D0-E61A-4E9D-8C2D-5F2E5687E97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743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FC1A10-867A-4AE7-9329-15B393E5A9C1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492EB2-C1F2-49DC-B744-767DC418CA3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31802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7E66E-5020-4FC6-B72B-FB7DC2CB775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F8CFF-2565-4841-838F-9026184C6A2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10155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4D215A-F915-48D5-AAB4-0FC999893A31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CD208A-362D-492C-BB12-AD45750F162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3944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F565D6E-BAA8-400D-BB34-E22E21A73B66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6FF3D12-3265-473C-B461-8D8BB864425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5881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F6D33-512F-4500-B097-FBE1B3D5099C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110C-CECD-46B8-A965-4BD4B16C722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73049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009F8-4CA8-4126-91F0-DF07E8712B3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85AB2-5D4B-4352-A108-7442E957A23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64385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1C34-8428-42C5-B5A9-8AFD83766A1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48A4-E675-4CB8-A5DD-02381F6EC0B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2271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6658B-EAFB-42D7-8D0E-F083D60A6D1C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C389E-6B05-44AC-8758-DD9AD8388A3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3044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B1AC3-A44C-4A62-BF9D-F382547C6D6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3E700-60B4-446B-A077-2682782E779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2549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B4618-2512-41D5-BD25-5F2A3F3C7D4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94EDE-7EB5-42E5-AA7F-64F83BCEE1D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163962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DC608-7970-4996-A875-44A00565784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CE40-CF41-4BD9-AEAD-25D3B89E3CC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35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4 Rectángulo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Rectángulo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16 Rectángulo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17 Rectángulo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8 Rectángulo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9 Rectángulo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20 Rectángulo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1 Rectángulo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8 Rectángulo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9 Rectángulo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749973-39F0-480B-B782-8A59241EBBD4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572F47-1DDB-4F36-BD2C-009ED308898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69782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34C59-C2BD-4948-B065-20853A1EBF7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C884-F5FD-41FB-8CED-F7786343BB1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05072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8A77F-8018-4295-8237-316EB084CF86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6367-AE9B-45C7-87F0-2901AB4E51A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06825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13A8B-AFB4-4A71-8177-163910E53C9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78703-9F7B-4027-86F9-95906A33E3D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99175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F9629-7581-4FB4-931D-93E6243853D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9FD54-44CC-4AF5-B49A-782108A5479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19495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FFFDF-E368-4E81-B2E0-DC07FB89DE76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19ED-F740-42B0-B79A-801EDF8B8C1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24882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F6C0C-71C0-4F19-B991-991B6A3D2F05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F4C3A-C5B3-4627-BA88-795430CE724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40598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18 Rectángulo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1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6 Conector recto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9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C05A9-E09D-4EDD-A843-6A482915477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C6EC107-FF4C-410B-BA4C-13C8036F4CC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7609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455FA-5AAA-45E8-B822-D2535CC6C09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5D7FC-1747-4F05-ADC4-A2BE411F449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8707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1 Rectángulo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2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3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9 Elipse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0 Elipse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6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D7684-E788-44DD-92B4-64553943CF02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2D745E8-55AF-420F-8798-4D7AC2B749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7333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Conector recto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150CC-A118-4F50-9AF6-29104173B67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3B145-2C4B-4801-8D08-36804C15CF61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08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02B33-0E83-4C77-8C8D-5206F270379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A7767-657B-410B-A63D-E9478EF03C0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993896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0 Rectángulo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4 Conector recto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17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24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26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8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739CF-B41C-4687-ADE6-736DDCA3EE14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9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0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08F3CF1-F871-4330-93E9-37CE62759B9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0862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4C41C-4F60-473B-9724-E9179658598F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2C59E-D693-49DB-A3D6-2DDC2668AF9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34728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4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5 Rectángulo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5EC4-5065-4A69-95B3-D5595949F6CE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6E3DCC9-D495-4F28-BD9F-5D7266083BD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132386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8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7 Rectángulo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8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0 Elipse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0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6" name="6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3E9D8AC-239E-49E9-8C00-51D7B7EAFFF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7" name="4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71E5C-D4E2-4EC5-823F-D88E27DD19D5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8" name="5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6284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19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4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2 Elipse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1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6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38BDE-BA5E-41E6-A0A5-ADD5847C757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7" name="4 Marcador de fecha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9CF84-F2A4-4157-8371-E8B9D5F8D670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8" name="5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57254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59A04-2700-4C1E-AD97-B0EE3A7EB8EC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62669-8CF1-48AB-BDE8-2F1F41A3CFE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2303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Rectángulo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1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12 Conector recto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3 Elipse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4 Elipse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A906B-6B7A-448A-B5F4-976AB3AE78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4" name="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5A563-6E9B-474C-8268-1B8FF84245B9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15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0737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B02C5B-501B-4A4B-A621-3AF10BEB0657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8FFBFB-7583-48C8-8725-278288863A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943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DEF62-3E3F-4BBF-9909-52DD98CD52BD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FD837-56B4-402A-9290-4A480C09A1B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664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8 Conector recto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9 Grupo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14 Conector recto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15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6 Conector recto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3 Grupo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0 Conector recto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1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2 Conector recto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17 Grupo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8 Conector recto"/>
            <p:cNvCxnSpPr/>
            <p:nvPr/>
          </p:nvCxnSpPr>
          <p:spPr>
            <a:xfrm rot="16200000">
              <a:off x="6663592" y="12983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9 Conector recto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0 Conector recto"/>
            <p:cNvCxnSpPr/>
            <p:nvPr/>
          </p:nvCxnSpPr>
          <p:spPr>
            <a:xfrm rot="5400000" flipH="1">
              <a:off x="6744512" y="1297398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8E83D5-8C8E-47AD-8E6B-4D94B5F0C9D7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20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2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5308C8-5F2E-43A2-B06C-74DED62F170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222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6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78A67A3-8DC1-4EED-B154-6AE43D0C253F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DF0B2C7-0F9B-498F-B46D-95D079EC359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876" r:id="rId2"/>
    <p:sldLayoutId id="2147483905" r:id="rId3"/>
    <p:sldLayoutId id="2147483906" r:id="rId4"/>
    <p:sldLayoutId id="2147483907" r:id="rId5"/>
    <p:sldLayoutId id="2147483877" r:id="rId6"/>
    <p:sldLayoutId id="2147483908" r:id="rId7"/>
    <p:sldLayoutId id="2147483878" r:id="rId8"/>
    <p:sldLayoutId id="2147483909" r:id="rId9"/>
    <p:sldLayoutId id="2147483879" r:id="rId10"/>
    <p:sldLayoutId id="21474838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AF504C-F849-4B5F-9267-D194E08200D8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E72CCC-A331-4CE7-9347-8752AA13537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grpSp>
        <p:nvGrpSpPr>
          <p:cNvPr id="2057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881" r:id="rId2"/>
    <p:sldLayoutId id="214748391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912" r:id="rId9"/>
    <p:sldLayoutId id="2147483887" r:id="rId10"/>
    <p:sldLayoutId id="21474838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078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C2824C5-ECD7-4DEA-90F3-346898418815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F89AAE57-D1ED-4633-8C94-AF7B4A95817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889" r:id="rId4"/>
    <p:sldLayoutId id="2147483916" r:id="rId5"/>
    <p:sldLayoutId id="2147483890" r:id="rId6"/>
    <p:sldLayoutId id="2147483891" r:id="rId7"/>
    <p:sldLayoutId id="2147483917" r:id="rId8"/>
    <p:sldLayoutId id="2147483918" r:id="rId9"/>
    <p:sldLayoutId id="2147483892" r:id="rId10"/>
    <p:sldLayoutId id="2147483893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105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96F97AD-22F4-4407-8E2E-764AF4CCD973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D324796-909F-40EB-99D5-0F06D5A2E55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894" r:id="rId2"/>
    <p:sldLayoutId id="2147483920" r:id="rId3"/>
    <p:sldLayoutId id="2147483921" r:id="rId4"/>
    <p:sldLayoutId id="2147483922" r:id="rId5"/>
    <p:sldLayoutId id="2147483923" r:id="rId6"/>
    <p:sldLayoutId id="2147483895" r:id="rId7"/>
    <p:sldLayoutId id="2147483924" r:id="rId8"/>
    <p:sldLayoutId id="2147483925" r:id="rId9"/>
    <p:sldLayoutId id="2147483896" r:id="rId10"/>
    <p:sldLayoutId id="21474838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124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5125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DA1DA9-0F1F-4448-B4BF-97F1440CB6AB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EDE4EA-2466-44E1-91EB-258D5635FFB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6" r:id="rId1"/>
    <p:sldLayoutId id="2147483898" r:id="rId2"/>
    <p:sldLayoutId id="2147483927" r:id="rId3"/>
    <p:sldLayoutId id="2147483899" r:id="rId4"/>
    <p:sldLayoutId id="2147483928" r:id="rId5"/>
    <p:sldLayoutId id="2147483900" r:id="rId6"/>
    <p:sldLayoutId id="2147483901" r:id="rId7"/>
    <p:sldLayoutId id="2147483929" r:id="rId8"/>
    <p:sldLayoutId id="2147483930" r:id="rId9"/>
    <p:sldLayoutId id="2147483902" r:id="rId10"/>
    <p:sldLayoutId id="21474839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9167717-A0C5-465F-8CC8-1ADF20D92E01}" type="datetimeFigureOut">
              <a:rPr lang="es-AR"/>
              <a:pPr>
                <a:defRPr/>
              </a:pPr>
              <a:t>17/02/2012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Elipse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7A4399-F5A2-4BF3-9021-2E195C66567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6158" name="21 Marcador de título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6159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nalia\Desktop\mp3%20RODRIGO\lentos%20de%20primera\Dusty%20Springfield%20-%20I%20Just%20Don't%20Know%20What%20To%20Do%20With%20Myself%20-%20The%20Love%20Songs%20of%20Burt%20Bacharach%20-.mp3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4000504"/>
            <a:ext cx="7772400" cy="2000264"/>
          </a:xfrm>
        </p:spPr>
        <p:txBody>
          <a:bodyPr spcFirstLastPara="1" numCol="1">
            <a:prstTxWarp prst="textArchDown">
              <a:avLst>
                <a:gd name="adj" fmla="val 411593"/>
              </a:avLst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  <a:t>Planificación curricular </a:t>
            </a:r>
            <a:br>
              <a:rPr lang="es-AR" dirty="0" smtClean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</a:br>
            <a:r>
              <a:rPr lang="es-AR" dirty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  <a:t/>
            </a:r>
            <a:br>
              <a:rPr lang="es-AR" dirty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</a:br>
            <a:r>
              <a:rPr lang="es-AR" dirty="0" smtClean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  <a:t/>
            </a:r>
            <a:br>
              <a:rPr lang="es-AR" dirty="0" smtClean="0">
                <a:solidFill>
                  <a:schemeClr val="tx2">
                    <a:satMod val="200000"/>
                  </a:schemeClr>
                </a:solidFill>
                <a:latin typeface="Gungsuh" pitchFamily="18" charset="-127"/>
                <a:ea typeface="Gungsuh" pitchFamily="18" charset="-127"/>
              </a:rPr>
            </a:br>
            <a:endParaRPr lang="es-AR" dirty="0">
              <a:solidFill>
                <a:schemeClr val="tx2">
                  <a:satMod val="200000"/>
                </a:schemeClr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28875" y="3714750"/>
            <a:ext cx="3300413" cy="5715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AR" sz="3600" smtClean="0">
                <a:latin typeface="Footlight MT Light" pitchFamily="18" charset="0"/>
              </a:rPr>
              <a:t>Didáctica crítica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14375" y="2143125"/>
            <a:ext cx="4643438" cy="5842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800" dirty="0">
                <a:latin typeface="Footlight MT Light" pitchFamily="18" charset="0"/>
              </a:rPr>
              <a:t>Formulación de </a:t>
            </a:r>
            <a:r>
              <a:rPr lang="es-AR" sz="3200" dirty="0">
                <a:latin typeface="Footlight MT Light" pitchFamily="18" charset="0"/>
              </a:rPr>
              <a:t>los</a:t>
            </a:r>
            <a:r>
              <a:rPr lang="es-AR" sz="2800" dirty="0">
                <a:latin typeface="Footlight MT Light" pitchFamily="18" charset="0"/>
              </a:rPr>
              <a:t> objetivos</a:t>
            </a:r>
          </a:p>
        </p:txBody>
      </p:sp>
      <p:pic>
        <p:nvPicPr>
          <p:cNvPr id="1027" name="Picture 3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86380" y="1071546"/>
            <a:ext cx="3329669" cy="2848773"/>
          </a:xfrm>
          <a:prstGeom prst="rect">
            <a:avLst/>
          </a:prstGeom>
          <a:noFill/>
        </p:spPr>
      </p:pic>
      <p:pic>
        <p:nvPicPr>
          <p:cNvPr id="6" name="Dusty Springfield - I Just Don't Know What To Do With Myself - The Love Songs of Burt Bacharach -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15" presetID="6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1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3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4300"/>
                            </p:stCondLst>
                            <p:childTnLst>
                              <p:par>
                                <p:cTn id="28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6800"/>
                            </p:stCondLst>
                            <p:childTnLst>
                              <p:par>
                                <p:cTn id="3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8296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0" build="p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928688" y="2928938"/>
            <a:ext cx="27860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AR" sz="2000">
                <a:latin typeface="Stencil" pitchFamily="82" charset="0"/>
              </a:rPr>
              <a:t>Componentes de la Programación</a:t>
            </a:r>
          </a:p>
          <a:p>
            <a:pPr eaLnBrk="1" hangingPunct="1"/>
            <a:r>
              <a:rPr lang="es-AR" sz="2000">
                <a:latin typeface="Stencil" pitchFamily="82" charset="0"/>
              </a:rPr>
              <a:t>Curricular</a:t>
            </a:r>
          </a:p>
        </p:txBody>
      </p:sp>
      <p:cxnSp>
        <p:nvCxnSpPr>
          <p:cNvPr id="37" name="36 Conector recto"/>
          <p:cNvCxnSpPr/>
          <p:nvPr/>
        </p:nvCxnSpPr>
        <p:spPr>
          <a:xfrm rot="5400000">
            <a:off x="2213769" y="4001294"/>
            <a:ext cx="3430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4286250" y="2071688"/>
            <a:ext cx="3143250" cy="646112"/>
            <a:chOff x="4286248" y="2071678"/>
            <a:chExt cx="3143272" cy="646331"/>
          </a:xfrm>
        </p:grpSpPr>
        <p:sp>
          <p:nvSpPr>
            <p:cNvPr id="47124" name="15 CuadroTexto"/>
            <p:cNvSpPr txBox="1">
              <a:spLocks noChangeArrowheads="1"/>
            </p:cNvSpPr>
            <p:nvPr/>
          </p:nvSpPr>
          <p:spPr bwMode="auto">
            <a:xfrm>
              <a:off x="5500694" y="2071678"/>
              <a:ext cx="192882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AR" b="1">
                  <a:latin typeface="Century Gothic" pitchFamily="34" charset="0"/>
                </a:rPr>
                <a:t>Criterios de enseñanza</a:t>
              </a:r>
            </a:p>
          </p:txBody>
        </p:sp>
        <p:sp>
          <p:nvSpPr>
            <p:cNvPr id="19" name="18 Flecha a la derecha con bandas"/>
            <p:cNvSpPr/>
            <p:nvPr/>
          </p:nvSpPr>
          <p:spPr>
            <a:xfrm>
              <a:off x="4286248" y="2214601"/>
              <a:ext cx="785819" cy="285847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grpSp>
        <p:nvGrpSpPr>
          <p:cNvPr id="3" name="23 Grupo"/>
          <p:cNvGrpSpPr>
            <a:grpSpLocks/>
          </p:cNvGrpSpPr>
          <p:nvPr/>
        </p:nvGrpSpPr>
        <p:grpSpPr bwMode="auto">
          <a:xfrm>
            <a:off x="4286250" y="3000375"/>
            <a:ext cx="2500313" cy="369888"/>
            <a:chOff x="4286248" y="3000372"/>
            <a:chExt cx="2500330" cy="369332"/>
          </a:xfrm>
        </p:grpSpPr>
        <p:sp>
          <p:nvSpPr>
            <p:cNvPr id="47122" name="9 CuadroTexto"/>
            <p:cNvSpPr txBox="1">
              <a:spLocks noChangeArrowheads="1"/>
            </p:cNvSpPr>
            <p:nvPr/>
          </p:nvSpPr>
          <p:spPr bwMode="auto">
            <a:xfrm>
              <a:off x="5500694" y="3000372"/>
              <a:ext cx="1285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AR" b="1">
                  <a:latin typeface="Century Gothic" pitchFamily="34" charset="0"/>
                </a:rPr>
                <a:t>objetivos</a:t>
              </a:r>
            </a:p>
          </p:txBody>
        </p:sp>
        <p:sp>
          <p:nvSpPr>
            <p:cNvPr id="20" name="19 Flecha a la derecha con bandas"/>
            <p:cNvSpPr/>
            <p:nvPr/>
          </p:nvSpPr>
          <p:spPr>
            <a:xfrm>
              <a:off x="4286248" y="3071703"/>
              <a:ext cx="785818" cy="285320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grpSp>
        <p:nvGrpSpPr>
          <p:cNvPr id="4" name="30 Grupo"/>
          <p:cNvGrpSpPr>
            <a:grpSpLocks/>
          </p:cNvGrpSpPr>
          <p:nvPr/>
        </p:nvGrpSpPr>
        <p:grpSpPr bwMode="auto">
          <a:xfrm>
            <a:off x="4286250" y="5500688"/>
            <a:ext cx="2786063" cy="369887"/>
            <a:chOff x="4286248" y="5500702"/>
            <a:chExt cx="2786082" cy="369332"/>
          </a:xfrm>
        </p:grpSpPr>
        <p:sp>
          <p:nvSpPr>
            <p:cNvPr id="47120" name="16 CuadroTexto"/>
            <p:cNvSpPr txBox="1">
              <a:spLocks noChangeArrowheads="1"/>
            </p:cNvSpPr>
            <p:nvPr/>
          </p:nvSpPr>
          <p:spPr bwMode="auto">
            <a:xfrm>
              <a:off x="5429256" y="5500702"/>
              <a:ext cx="16430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AR" b="1">
                  <a:latin typeface="Century Gothic" pitchFamily="34" charset="0"/>
                </a:rPr>
                <a:t>Evaluación</a:t>
              </a:r>
            </a:p>
          </p:txBody>
        </p:sp>
        <p:sp>
          <p:nvSpPr>
            <p:cNvPr id="21" name="20 Flecha a la derecha con bandas"/>
            <p:cNvSpPr/>
            <p:nvPr/>
          </p:nvSpPr>
          <p:spPr>
            <a:xfrm>
              <a:off x="4286248" y="5500702"/>
              <a:ext cx="785818" cy="285321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grpSp>
        <p:nvGrpSpPr>
          <p:cNvPr id="5" name="28 Grupo"/>
          <p:cNvGrpSpPr>
            <a:grpSpLocks/>
          </p:cNvGrpSpPr>
          <p:nvPr/>
        </p:nvGrpSpPr>
        <p:grpSpPr bwMode="auto">
          <a:xfrm>
            <a:off x="4286250" y="4773613"/>
            <a:ext cx="3286125" cy="369887"/>
            <a:chOff x="4286248" y="4774180"/>
            <a:chExt cx="3286148" cy="369332"/>
          </a:xfrm>
        </p:grpSpPr>
        <p:sp>
          <p:nvSpPr>
            <p:cNvPr id="47118" name="14 CuadroTexto"/>
            <p:cNvSpPr txBox="1">
              <a:spLocks noChangeArrowheads="1"/>
            </p:cNvSpPr>
            <p:nvPr/>
          </p:nvSpPr>
          <p:spPr bwMode="auto">
            <a:xfrm>
              <a:off x="5429256" y="4774180"/>
              <a:ext cx="214314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AR" b="1">
                  <a:latin typeface="Century Gothic" pitchFamily="34" charset="0"/>
                </a:rPr>
                <a:t>La metodología</a:t>
              </a:r>
            </a:p>
          </p:txBody>
        </p:sp>
        <p:sp>
          <p:nvSpPr>
            <p:cNvPr id="22" name="21 Flecha a la derecha con bandas"/>
            <p:cNvSpPr/>
            <p:nvPr/>
          </p:nvSpPr>
          <p:spPr>
            <a:xfrm>
              <a:off x="4286248" y="4786861"/>
              <a:ext cx="785819" cy="285321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grpSp>
        <p:nvGrpSpPr>
          <p:cNvPr id="6" name="31 Grupo"/>
          <p:cNvGrpSpPr>
            <a:grpSpLocks/>
          </p:cNvGrpSpPr>
          <p:nvPr/>
        </p:nvGrpSpPr>
        <p:grpSpPr bwMode="auto">
          <a:xfrm>
            <a:off x="4286250" y="3929063"/>
            <a:ext cx="2714625" cy="369887"/>
            <a:chOff x="4286248" y="3929066"/>
            <a:chExt cx="2714644" cy="369332"/>
          </a:xfrm>
        </p:grpSpPr>
        <p:sp>
          <p:nvSpPr>
            <p:cNvPr id="47116" name="10 CuadroTexto"/>
            <p:cNvSpPr txBox="1">
              <a:spLocks noChangeArrowheads="1"/>
            </p:cNvSpPr>
            <p:nvPr/>
          </p:nvSpPr>
          <p:spPr bwMode="auto">
            <a:xfrm>
              <a:off x="5429256" y="3929066"/>
              <a:ext cx="15716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AR" b="1">
                  <a:latin typeface="Century Gothic" pitchFamily="34" charset="0"/>
                </a:rPr>
                <a:t>contenidos</a:t>
              </a:r>
            </a:p>
          </p:txBody>
        </p:sp>
        <p:sp>
          <p:nvSpPr>
            <p:cNvPr id="23" name="22 Flecha a la derecha con bandas"/>
            <p:cNvSpPr/>
            <p:nvPr/>
          </p:nvSpPr>
          <p:spPr>
            <a:xfrm>
              <a:off x="4286248" y="4000396"/>
              <a:ext cx="785819" cy="285321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grpSp>
        <p:nvGrpSpPr>
          <p:cNvPr id="8" name="27 Grupo"/>
          <p:cNvGrpSpPr>
            <a:grpSpLocks/>
          </p:cNvGrpSpPr>
          <p:nvPr/>
        </p:nvGrpSpPr>
        <p:grpSpPr bwMode="auto">
          <a:xfrm>
            <a:off x="6786563" y="3571875"/>
            <a:ext cx="2000250" cy="1200150"/>
            <a:chOff x="6786578" y="3571876"/>
            <a:chExt cx="2000264" cy="1200329"/>
          </a:xfrm>
        </p:grpSpPr>
        <p:sp>
          <p:nvSpPr>
            <p:cNvPr id="47114" name="69 CuadroTexto"/>
            <p:cNvSpPr txBox="1">
              <a:spLocks noChangeArrowheads="1"/>
            </p:cNvSpPr>
            <p:nvPr/>
          </p:nvSpPr>
          <p:spPr bwMode="auto">
            <a:xfrm>
              <a:off x="7215206" y="3571876"/>
              <a:ext cx="1571636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Arial" pitchFamily="34" charset="0"/>
                <a:buChar char="•"/>
              </a:pPr>
              <a:r>
                <a:rPr lang="es-AR">
                  <a:latin typeface="Century Gothic" pitchFamily="34" charset="0"/>
                </a:rPr>
                <a:t>“Saber”</a:t>
              </a:r>
            </a:p>
            <a:p>
              <a:pPr eaLnBrk="1" hangingPunct="1">
                <a:buFont typeface="Arial" pitchFamily="34" charset="0"/>
                <a:buChar char="•"/>
              </a:pPr>
              <a:r>
                <a:rPr lang="es-AR">
                  <a:latin typeface="Century Gothic" pitchFamily="34" charset="0"/>
                </a:rPr>
                <a:t>“Saber         hacer”</a:t>
              </a:r>
            </a:p>
            <a:p>
              <a:pPr eaLnBrk="1" hangingPunct="1">
                <a:buFont typeface="Arial" pitchFamily="34" charset="0"/>
                <a:buChar char="•"/>
              </a:pPr>
              <a:r>
                <a:rPr lang="es-AR">
                  <a:latin typeface="Century Gothic" pitchFamily="34" charset="0"/>
                </a:rPr>
                <a:t>“Saber ser”</a:t>
              </a:r>
            </a:p>
          </p:txBody>
        </p:sp>
        <p:sp>
          <p:nvSpPr>
            <p:cNvPr id="30" name="29 Abrir llave"/>
            <p:cNvSpPr/>
            <p:nvPr/>
          </p:nvSpPr>
          <p:spPr>
            <a:xfrm>
              <a:off x="6786578" y="3643325"/>
              <a:ext cx="357189" cy="107172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2295525" y="2300287"/>
          <a:ext cx="4552950" cy="2257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1357313" y="3714750"/>
            <a:ext cx="2352675" cy="13906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6DDE8"/>
              </a:gs>
              <a:gs pos="100000">
                <a:srgbClr val="92CDD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548DD4"/>
            </a:solidFill>
            <a:round/>
            <a:headEnd/>
            <a:tailEnd/>
          </a:ln>
        </p:spPr>
        <p:txBody>
          <a:bodyPr/>
          <a:lstStyle/>
          <a:p>
            <a:pPr lvl="1" algn="just">
              <a:buClr>
                <a:srgbClr val="215868"/>
              </a:buClr>
              <a:buFont typeface="Wingdings" pitchFamily="2" charset="2"/>
              <a:buChar char="Ø"/>
            </a:pPr>
            <a:r>
              <a:rPr lang="es-AR" sz="900" b="1">
                <a:solidFill>
                  <a:srgbClr val="215868"/>
                </a:solidFill>
                <a:latin typeface="Franklin Gothic Medium" pitchFamily="34" charset="0"/>
                <a:cs typeface="Arial" pitchFamily="34" charset="0"/>
              </a:rPr>
              <a:t>Hechos:</a:t>
            </a:r>
          </a:p>
          <a:p>
            <a:pPr lvl="2" algn="just">
              <a:buFont typeface="Stencil" pitchFamily="82" charset="0"/>
              <a:buChar char="*"/>
            </a:pPr>
            <a:r>
              <a:rPr lang="es-AR" sz="900">
                <a:solidFill>
                  <a:srgbClr val="0070C0"/>
                </a:solidFill>
                <a:latin typeface="Franklin Gothic Medium" pitchFamily="34" charset="0"/>
                <a:cs typeface="Arial" pitchFamily="34" charset="0"/>
              </a:rPr>
              <a:t>Concretos</a:t>
            </a:r>
          </a:p>
          <a:p>
            <a:pPr lvl="2" algn="just">
              <a:buFont typeface="Stencil" pitchFamily="82" charset="0"/>
              <a:buChar char="*"/>
            </a:pPr>
            <a:r>
              <a:rPr lang="es-AR" sz="900">
                <a:solidFill>
                  <a:srgbClr val="0070C0"/>
                </a:solidFill>
                <a:latin typeface="Franklin Gothic Medium" pitchFamily="34" charset="0"/>
                <a:cs typeface="Arial" pitchFamily="34" charset="0"/>
              </a:rPr>
              <a:t>Singulares</a:t>
            </a:r>
            <a:endParaRPr lang="es-AR" sz="900">
              <a:latin typeface="Franklin Gothic Medium" pitchFamily="34" charset="0"/>
              <a:cs typeface="Arial" pitchFamily="34" charset="0"/>
            </a:endParaRPr>
          </a:p>
          <a:p>
            <a:pPr lvl="1" algn="just">
              <a:buClr>
                <a:srgbClr val="215868"/>
              </a:buClr>
              <a:buFont typeface="Wingdings" pitchFamily="2" charset="2"/>
              <a:buChar char="Ø"/>
            </a:pPr>
            <a:r>
              <a:rPr lang="es-AR" sz="900" b="1">
                <a:solidFill>
                  <a:srgbClr val="215868"/>
                </a:solidFill>
                <a:latin typeface="Franklin Gothic Medium" pitchFamily="34" charset="0"/>
                <a:cs typeface="Arial" pitchFamily="34" charset="0"/>
              </a:rPr>
              <a:t>Conceptos</a:t>
            </a:r>
            <a:r>
              <a:rPr lang="es-AR" sz="900">
                <a:solidFill>
                  <a:srgbClr val="215868"/>
                </a:solidFill>
                <a:latin typeface="Franklin Gothic Medium" pitchFamily="34" charset="0"/>
                <a:cs typeface="Arial" pitchFamily="34" charset="0"/>
              </a:rPr>
              <a:t>:</a:t>
            </a:r>
          </a:p>
          <a:p>
            <a:pPr lvl="2" algn="just">
              <a:buFont typeface="Stencil" pitchFamily="82" charset="0"/>
              <a:buChar char="*"/>
            </a:pPr>
            <a:r>
              <a:rPr lang="es-AR" sz="900">
                <a:solidFill>
                  <a:srgbClr val="0070C0"/>
                </a:solidFill>
                <a:latin typeface="Franklin Gothic Medium" pitchFamily="34" charset="0"/>
                <a:cs typeface="Arial" pitchFamily="34" charset="0"/>
              </a:rPr>
              <a:t>Conllevan un grado de abstracción menor</a:t>
            </a:r>
            <a:endParaRPr lang="es-AR" sz="900">
              <a:latin typeface="Franklin Gothic Medium" pitchFamily="34" charset="0"/>
              <a:cs typeface="Arial" pitchFamily="34" charset="0"/>
            </a:endParaRPr>
          </a:p>
          <a:p>
            <a:pPr lvl="1" algn="just">
              <a:buClr>
                <a:srgbClr val="215868"/>
              </a:buClr>
              <a:buFont typeface="Wingdings" pitchFamily="2" charset="2"/>
              <a:buChar char="Ø"/>
            </a:pPr>
            <a:r>
              <a:rPr lang="es-AR" sz="900" b="1">
                <a:solidFill>
                  <a:srgbClr val="215868"/>
                </a:solidFill>
                <a:latin typeface="Franklin Gothic Medium" pitchFamily="34" charset="0"/>
                <a:cs typeface="Arial" pitchFamily="34" charset="0"/>
              </a:rPr>
              <a:t>Principios</a:t>
            </a:r>
          </a:p>
          <a:p>
            <a:endParaRPr lang="es-AR">
              <a:cs typeface="Arial" pitchFamily="34" charset="0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2557463" y="3190875"/>
            <a:ext cx="295275" cy="514350"/>
          </a:xfrm>
          <a:prstGeom prst="curvedRightArrow">
            <a:avLst>
              <a:gd name="adj1" fmla="val 30960"/>
              <a:gd name="adj2" fmla="val 56766"/>
              <a:gd name="adj3" fmla="val 49463"/>
            </a:avLst>
          </a:prstGeom>
          <a:solidFill>
            <a:srgbClr val="DAEEF3"/>
          </a:solidFill>
          <a:ln w="9525">
            <a:solidFill>
              <a:srgbClr val="95B3D7"/>
            </a:solidFill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Lucida Sans Unicode" pitchFamily="34" charset="0"/>
            </a:endParaRPr>
          </a:p>
        </p:txBody>
      </p:sp>
      <p:grpSp>
        <p:nvGrpSpPr>
          <p:cNvPr id="3" name="15 Grupo"/>
          <p:cNvGrpSpPr>
            <a:grpSpLocks/>
          </p:cNvGrpSpPr>
          <p:nvPr/>
        </p:nvGrpSpPr>
        <p:grpSpPr bwMode="auto">
          <a:xfrm>
            <a:off x="5429250" y="3714750"/>
            <a:ext cx="2495550" cy="1200150"/>
            <a:chOff x="5715008" y="4357694"/>
            <a:chExt cx="2495550" cy="1200250"/>
          </a:xfrm>
        </p:grpSpPr>
        <p:grpSp>
          <p:nvGrpSpPr>
            <p:cNvPr id="48141" name="14 Grupo"/>
            <p:cNvGrpSpPr>
              <a:grpSpLocks/>
            </p:cNvGrpSpPr>
            <p:nvPr/>
          </p:nvGrpSpPr>
          <p:grpSpPr bwMode="auto">
            <a:xfrm>
              <a:off x="5715008" y="4357694"/>
              <a:ext cx="2495550" cy="1200250"/>
              <a:chOff x="5643540" y="3705101"/>
              <a:chExt cx="2495550" cy="1200250"/>
            </a:xfrm>
          </p:grpSpPr>
          <p:sp>
            <p:nvSpPr>
              <p:cNvPr id="19459" name="AutoShape 3"/>
              <p:cNvSpPr>
                <a:spLocks noChangeArrowheads="1"/>
              </p:cNvSpPr>
              <p:nvPr/>
            </p:nvSpPr>
            <p:spPr bwMode="auto">
              <a:xfrm>
                <a:off x="5643540" y="3705101"/>
                <a:ext cx="2495550" cy="1200250"/>
              </a:xfrm>
              <a:prstGeom prst="roundRect">
                <a:avLst>
                  <a:gd name="adj" fmla="val 16667"/>
                </a:avLst>
              </a:prstGeom>
              <a:solidFill>
                <a:srgbClr val="B8CCE4"/>
              </a:solidFill>
              <a:ln w="38100">
                <a:solidFill>
                  <a:srgbClr val="F2F2F2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205867">
                    <a:alpha val="50000"/>
                  </a:srgbClr>
                </a:outerShdw>
              </a:effectLst>
            </p:spPr>
            <p:txBody>
              <a:bodyPr/>
              <a:lstStyle/>
              <a:p>
                <a:pPr lvl="1">
                  <a:spcAft>
                    <a:spcPts val="0"/>
                  </a:spcAft>
                  <a:buClr>
                    <a:srgbClr val="215868"/>
                  </a:buClr>
                  <a:buFont typeface="Wingdings" pitchFamily="2" charset="2"/>
                  <a:buChar char="Ø"/>
                  <a:defRPr/>
                </a:pPr>
                <a:r>
                  <a:rPr lang="es-AR" sz="900" b="1" dirty="0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Valores</a:t>
                </a:r>
              </a:p>
              <a:p>
                <a:pPr lvl="1">
                  <a:spcAft>
                    <a:spcPts val="0"/>
                  </a:spcAft>
                  <a:defRPr/>
                </a:pPr>
                <a:endParaRPr lang="es-AR" sz="900" b="1" dirty="0">
                  <a:solidFill>
                    <a:srgbClr val="215868"/>
                  </a:solidFill>
                  <a:latin typeface="Franklin Gothic Medium" pitchFamily="34" charset="0"/>
                  <a:cs typeface="Arial" pitchFamily="34" charset="0"/>
                </a:endParaRPr>
              </a:p>
              <a:p>
                <a:pPr lvl="1">
                  <a:spcAft>
                    <a:spcPts val="0"/>
                  </a:spcAft>
                  <a:buClr>
                    <a:srgbClr val="215868"/>
                  </a:buClr>
                  <a:buFont typeface="Wingdings" pitchFamily="2" charset="2"/>
                  <a:buChar char="Ø"/>
                  <a:defRPr/>
                </a:pPr>
                <a:r>
                  <a:rPr lang="es-AR" sz="900" b="1" dirty="0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Actitudes</a:t>
                </a:r>
              </a:p>
              <a:p>
                <a:pPr lvl="1">
                  <a:spcAft>
                    <a:spcPts val="0"/>
                  </a:spcAft>
                  <a:defRPr/>
                </a:pPr>
                <a:endParaRPr lang="es-AR" sz="900" b="1" dirty="0">
                  <a:solidFill>
                    <a:srgbClr val="215868"/>
                  </a:solidFill>
                  <a:latin typeface="Franklin Gothic Medium" pitchFamily="34" charset="0"/>
                  <a:cs typeface="Arial" pitchFamily="34" charset="0"/>
                </a:endParaRPr>
              </a:p>
              <a:p>
                <a:pPr lvl="1">
                  <a:spcAft>
                    <a:spcPts val="0"/>
                  </a:spcAft>
                  <a:buClr>
                    <a:srgbClr val="215868"/>
                  </a:buClr>
                  <a:buFont typeface="Wingdings" pitchFamily="2" charset="2"/>
                  <a:buChar char="Ø"/>
                  <a:defRPr/>
                </a:pPr>
                <a:r>
                  <a:rPr lang="es-AR" sz="900" b="1" dirty="0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Normas</a:t>
                </a:r>
                <a:endParaRPr lang="es-AR" dirty="0">
                  <a:cs typeface="Arial" pitchFamily="34" charset="0"/>
                </a:endParaRPr>
              </a:p>
            </p:txBody>
          </p:sp>
          <p:sp>
            <p:nvSpPr>
              <p:cNvPr id="13" name="12 CuadroTexto"/>
              <p:cNvSpPr txBox="1"/>
              <p:nvPr/>
            </p:nvSpPr>
            <p:spPr>
              <a:xfrm>
                <a:off x="7143728" y="3786071"/>
                <a:ext cx="857250" cy="107800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AR" sz="800" dirty="0">
                    <a:solidFill>
                      <a:schemeClr val="tx2">
                        <a:lumMod val="50000"/>
                      </a:schemeClr>
                    </a:solidFill>
                    <a:latin typeface="+mn-lt"/>
                  </a:rPr>
                  <a:t>Se aprenden por :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AR" sz="800" dirty="0">
                    <a:solidFill>
                      <a:schemeClr val="tx2">
                        <a:lumMod val="50000"/>
                      </a:schemeClr>
                    </a:solidFill>
                    <a:latin typeface="+mn-lt"/>
                  </a:rPr>
                  <a:t>*Modelos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AR" sz="800" dirty="0">
                    <a:solidFill>
                      <a:schemeClr val="tx2">
                        <a:lumMod val="50000"/>
                      </a:schemeClr>
                    </a:solidFill>
                    <a:latin typeface="+mn-lt"/>
                  </a:rPr>
                  <a:t>*Refuerzo social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AR" sz="800" dirty="0">
                    <a:solidFill>
                      <a:schemeClr val="tx2">
                        <a:lumMod val="50000"/>
                      </a:schemeClr>
                    </a:solidFill>
                    <a:latin typeface="+mn-lt"/>
                  </a:rPr>
                  <a:t>*Relaciones sociales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AR" sz="800" dirty="0">
                    <a:solidFill>
                      <a:schemeClr val="tx2">
                        <a:lumMod val="50000"/>
                      </a:schemeClr>
                    </a:solidFill>
                    <a:latin typeface="+mn-lt"/>
                  </a:rPr>
                  <a:t>*Otros</a:t>
                </a:r>
              </a:p>
            </p:txBody>
          </p:sp>
        </p:grpSp>
        <p:sp>
          <p:nvSpPr>
            <p:cNvPr id="12" name="11 Cerrar llave"/>
            <p:cNvSpPr/>
            <p:nvPr/>
          </p:nvSpPr>
          <p:spPr>
            <a:xfrm>
              <a:off x="7000883" y="4500581"/>
              <a:ext cx="142875" cy="642992"/>
            </a:xfrm>
            <a:prstGeom prst="rightBrac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</p:grpSp>
      <p:sp>
        <p:nvSpPr>
          <p:cNvPr id="19462" name="AutoShape 6"/>
          <p:cNvSpPr>
            <a:spLocks noChangeArrowheads="1"/>
          </p:cNvSpPr>
          <p:nvPr/>
        </p:nvSpPr>
        <p:spPr bwMode="auto">
          <a:xfrm flipH="1">
            <a:off x="6338888" y="3300413"/>
            <a:ext cx="333375" cy="514350"/>
          </a:xfrm>
          <a:prstGeom prst="curvedRightArrow">
            <a:avLst>
              <a:gd name="adj1" fmla="val 27421"/>
              <a:gd name="adj2" fmla="val 50279"/>
              <a:gd name="adj3" fmla="val 49463"/>
            </a:avLst>
          </a:prstGeom>
          <a:solidFill>
            <a:srgbClr val="DAEEF3"/>
          </a:solidFill>
          <a:ln w="9525">
            <a:solidFill>
              <a:srgbClr val="95B3D7"/>
            </a:solidFill>
            <a:miter lim="800000"/>
            <a:headEnd/>
            <a:tailEnd/>
          </a:ln>
        </p:spPr>
        <p:txBody>
          <a:bodyPr/>
          <a:lstStyle/>
          <a:p>
            <a:endParaRPr lang="es-ES_tradnl">
              <a:latin typeface="Lucida Sans Unicode" pitchFamily="34" charset="0"/>
            </a:endParaRPr>
          </a:p>
        </p:txBody>
      </p:sp>
      <p:grpSp>
        <p:nvGrpSpPr>
          <p:cNvPr id="5" name="16 Grupo"/>
          <p:cNvGrpSpPr>
            <a:grpSpLocks/>
          </p:cNvGrpSpPr>
          <p:nvPr/>
        </p:nvGrpSpPr>
        <p:grpSpPr bwMode="auto">
          <a:xfrm>
            <a:off x="3500438" y="1071563"/>
            <a:ext cx="2500312" cy="1209675"/>
            <a:chOff x="5072066" y="1285860"/>
            <a:chExt cx="2500313" cy="1209776"/>
          </a:xfrm>
        </p:grpSpPr>
        <p:grpSp>
          <p:nvGrpSpPr>
            <p:cNvPr id="48137" name="13 Grupo"/>
            <p:cNvGrpSpPr>
              <a:grpSpLocks/>
            </p:cNvGrpSpPr>
            <p:nvPr/>
          </p:nvGrpSpPr>
          <p:grpSpPr bwMode="auto">
            <a:xfrm>
              <a:off x="5072066" y="1285860"/>
              <a:ext cx="2500313" cy="1209776"/>
              <a:chOff x="3357554" y="1214422"/>
              <a:chExt cx="2500313" cy="1209776"/>
            </a:xfrm>
          </p:grpSpPr>
          <p:sp>
            <p:nvSpPr>
              <p:cNvPr id="48139" name="AutoShape 8"/>
              <p:cNvSpPr>
                <a:spLocks noChangeArrowheads="1"/>
              </p:cNvSpPr>
              <p:nvPr/>
            </p:nvSpPr>
            <p:spPr bwMode="auto">
              <a:xfrm>
                <a:off x="3357554" y="1214422"/>
                <a:ext cx="2500313" cy="1209776"/>
              </a:xfrm>
              <a:prstGeom prst="roundRect">
                <a:avLst>
                  <a:gd name="adj" fmla="val 16667"/>
                </a:avLst>
              </a:prstGeom>
              <a:solidFill>
                <a:srgbClr val="DAEEF3"/>
              </a:solidFill>
              <a:ln w="9525">
                <a:solidFill>
                  <a:srgbClr val="95B3D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lvl="1">
                  <a:buClr>
                    <a:srgbClr val="215868"/>
                  </a:buClr>
                  <a:buFont typeface="Wingdings" pitchFamily="2" charset="2"/>
                  <a:buChar char="Ø"/>
                </a:pPr>
                <a:r>
                  <a:rPr lang="es-AR" sz="900" b="1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Destrezas            </a:t>
                </a:r>
              </a:p>
              <a:p>
                <a:pPr lvl="1"/>
                <a:endParaRPr lang="es-AR" sz="900" b="1">
                  <a:solidFill>
                    <a:srgbClr val="215868"/>
                  </a:solidFill>
                  <a:latin typeface="Franklin Gothic Medium" pitchFamily="34" charset="0"/>
                  <a:cs typeface="Arial" pitchFamily="34" charset="0"/>
                </a:endParaRPr>
              </a:p>
              <a:p>
                <a:pPr lvl="1">
                  <a:buClr>
                    <a:srgbClr val="215868"/>
                  </a:buClr>
                  <a:buFont typeface="Wingdings" pitchFamily="2" charset="2"/>
                  <a:buChar char="Ø"/>
                </a:pPr>
                <a:r>
                  <a:rPr lang="es-AR" sz="900" b="1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Técnicas</a:t>
                </a:r>
              </a:p>
              <a:p>
                <a:pPr lvl="1"/>
                <a:endParaRPr lang="es-AR" sz="900" b="1">
                  <a:solidFill>
                    <a:srgbClr val="215868"/>
                  </a:solidFill>
                  <a:latin typeface="Franklin Gothic Medium" pitchFamily="34" charset="0"/>
                  <a:cs typeface="Arial" pitchFamily="34" charset="0"/>
                </a:endParaRPr>
              </a:p>
              <a:p>
                <a:pPr lvl="1">
                  <a:buClr>
                    <a:srgbClr val="215868"/>
                  </a:buClr>
                  <a:buFont typeface="Wingdings" pitchFamily="2" charset="2"/>
                  <a:buChar char="Ø"/>
                </a:pPr>
                <a:r>
                  <a:rPr lang="es-AR" sz="900" b="1">
                    <a:solidFill>
                      <a:srgbClr val="215868"/>
                    </a:solidFill>
                    <a:latin typeface="Franklin Gothic Medium" pitchFamily="34" charset="0"/>
                    <a:cs typeface="Arial" pitchFamily="34" charset="0"/>
                  </a:rPr>
                  <a:t>Estrategias</a:t>
                </a:r>
                <a:endParaRPr lang="es-AR">
                  <a:cs typeface="Arial" pitchFamily="34" charset="0"/>
                </a:endParaRPr>
              </a:p>
            </p:txBody>
          </p:sp>
          <p:sp>
            <p:nvSpPr>
              <p:cNvPr id="48140" name="Text Box 10"/>
              <p:cNvSpPr txBox="1">
                <a:spLocks noChangeArrowheads="1"/>
              </p:cNvSpPr>
              <p:nvPr/>
            </p:nvSpPr>
            <p:spPr bwMode="auto">
              <a:xfrm>
                <a:off x="4779301" y="1271577"/>
                <a:ext cx="909264" cy="1057363"/>
              </a:xfrm>
              <a:prstGeom prst="rect">
                <a:avLst/>
              </a:prstGeom>
              <a:solidFill>
                <a:srgbClr val="DAEE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*Realización</a:t>
                </a:r>
              </a:p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*Ejercitación</a:t>
                </a:r>
              </a:p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*Reflexión</a:t>
                </a:r>
              </a:p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*Aplicación</a:t>
                </a:r>
              </a:p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*Práctica guiada</a:t>
                </a:r>
              </a:p>
              <a:p>
                <a:pPr eaLnBrk="1" hangingPunct="1"/>
                <a:r>
                  <a:rPr lang="es-ES" sz="800" b="1">
                    <a:solidFill>
                      <a:srgbClr val="365F91"/>
                    </a:solidFill>
                    <a:latin typeface="Calibri" pitchFamily="34" charset="0"/>
                    <a:cs typeface="Arial" pitchFamily="34" charset="0"/>
                  </a:rPr>
                  <a:t>*Transferencia a otros ámbitos.</a:t>
                </a:r>
                <a:endParaRPr lang="es-AR">
                  <a:cs typeface="Arial" pitchFamily="34" charset="0"/>
                </a:endParaRPr>
              </a:p>
            </p:txBody>
          </p:sp>
        </p:grpSp>
        <p:sp>
          <p:nvSpPr>
            <p:cNvPr id="48138" name="AutoShape 9"/>
            <p:cNvSpPr>
              <a:spLocks/>
            </p:cNvSpPr>
            <p:nvPr/>
          </p:nvSpPr>
          <p:spPr bwMode="auto">
            <a:xfrm>
              <a:off x="6357950" y="1357298"/>
              <a:ext cx="205908" cy="781115"/>
            </a:xfrm>
            <a:prstGeom prst="rightBrace">
              <a:avLst>
                <a:gd name="adj1" fmla="val 32543"/>
                <a:gd name="adj2" fmla="val 50000"/>
              </a:avLst>
            </a:prstGeom>
            <a:noFill/>
            <a:ln w="9525">
              <a:solidFill>
                <a:srgbClr val="365F9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ES_tradnl">
                <a:latin typeface="Lucida Sans Unicode" pitchFamily="34" charset="0"/>
              </a:endParaRPr>
            </a:p>
          </p:txBody>
        </p:sp>
      </p:grp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4500563" y="2214563"/>
            <a:ext cx="238125" cy="333375"/>
          </a:xfrm>
          <a:prstGeom prst="upArrow">
            <a:avLst>
              <a:gd name="adj1" fmla="val 50000"/>
              <a:gd name="adj2" fmla="val 35000"/>
            </a:avLst>
          </a:prstGeom>
          <a:solidFill>
            <a:srgbClr val="DAEEF3"/>
          </a:solidFill>
          <a:ln w="9525">
            <a:solidFill>
              <a:srgbClr val="95B3D7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es-ES_tradnl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19460" grpId="0" animBg="1"/>
      <p:bldP spid="19461" grpId="0" animBg="1"/>
      <p:bldP spid="19462" grpId="0" animBg="1"/>
      <p:bldP spid="10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>
            <a:spLocks noChangeArrowheads="1"/>
          </p:cNvSpPr>
          <p:nvPr/>
        </p:nvSpPr>
        <p:spPr bwMode="auto">
          <a:xfrm>
            <a:off x="357188" y="1000125"/>
            <a:ext cx="83581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000" b="1">
                <a:latin typeface="Baskerville Old Face" pitchFamily="18" charset="0"/>
              </a:rPr>
              <a:t>Para tomar decisiones curriculares a nivel institucional se debe acordar “para qué se quiere enseñar “y “qué es lo que se quiere enseñar” y para ello es necesario determinar objetivos y contenidos.</a:t>
            </a: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928938" y="2071688"/>
            <a:ext cx="3500437" cy="571500"/>
          </a:xfrm>
          <a:prstGeom prst="rect">
            <a:avLst/>
          </a:prstGeom>
          <a:gradFill rotWithShape="1">
            <a:gsLst>
              <a:gs pos="0">
                <a:srgbClr val="92CDDC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31849B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Aft>
                <a:spcPts val="1000"/>
              </a:spcAft>
            </a:pPr>
            <a:r>
              <a:rPr lang="es-ES" sz="1600" b="1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Objetivos de la programación Curricular</a:t>
            </a:r>
            <a:endParaRPr lang="es-AR" sz="160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" name="10 Grupo"/>
          <p:cNvGrpSpPr>
            <a:grpSpLocks/>
          </p:cNvGrpSpPr>
          <p:nvPr/>
        </p:nvGrpSpPr>
        <p:grpSpPr bwMode="auto">
          <a:xfrm>
            <a:off x="1143000" y="2714625"/>
            <a:ext cx="6610350" cy="2330450"/>
            <a:chOff x="1152525" y="3648074"/>
            <a:chExt cx="5895975" cy="2187574"/>
          </a:xfrm>
        </p:grpSpPr>
        <p:sp>
          <p:nvSpPr>
            <p:cNvPr id="49158" name="Oval 4"/>
            <p:cNvSpPr>
              <a:spLocks noChangeArrowheads="1"/>
            </p:cNvSpPr>
            <p:nvPr/>
          </p:nvSpPr>
          <p:spPr bwMode="auto">
            <a:xfrm>
              <a:off x="1152525" y="3648074"/>
              <a:ext cx="2028825" cy="67627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B2A1C7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5F497A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s-AR" sz="1200">
                  <a:solidFill>
                    <a:srgbClr val="9900CC"/>
                  </a:solidFill>
                  <a:latin typeface="Calibri" pitchFamily="34" charset="0"/>
                  <a:cs typeface="Arial" pitchFamily="34" charset="0"/>
                </a:rPr>
                <a:t>Orientaciones generales del </a:t>
              </a:r>
              <a:r>
                <a:rPr lang="es-AR" sz="1200" b="1">
                  <a:solidFill>
                    <a:srgbClr val="9900CC"/>
                  </a:solidFill>
                  <a:latin typeface="Calibri" pitchFamily="34" charset="0"/>
                  <a:cs typeface="Arial" pitchFamily="34" charset="0"/>
                </a:rPr>
                <a:t>PEI</a:t>
              </a:r>
              <a:endParaRPr lang="es-AR">
                <a:cs typeface="Arial" pitchFamily="34" charset="0"/>
              </a:endParaRPr>
            </a:p>
          </p:txBody>
        </p:sp>
        <p:sp>
          <p:nvSpPr>
            <p:cNvPr id="49159" name="Oval 5"/>
            <p:cNvSpPr>
              <a:spLocks noChangeArrowheads="1"/>
            </p:cNvSpPr>
            <p:nvPr/>
          </p:nvSpPr>
          <p:spPr bwMode="auto">
            <a:xfrm>
              <a:off x="4619625" y="3752849"/>
              <a:ext cx="2428875" cy="88582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2D69B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76923C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s-AR" sz="1100">
                  <a:solidFill>
                    <a:srgbClr val="4F6228"/>
                  </a:solidFill>
                  <a:latin typeface="Calibri" pitchFamily="34" charset="0"/>
                  <a:cs typeface="Arial" pitchFamily="34" charset="0"/>
                </a:rPr>
                <a:t>Expectativas de logro de nivel/ciclo/año del Diseño Curricular Provincial</a:t>
              </a:r>
              <a:endParaRPr lang="es-AR">
                <a:cs typeface="Arial" pitchFamily="34" charset="0"/>
              </a:endParaRPr>
            </a:p>
          </p:txBody>
        </p:sp>
        <p:sp>
          <p:nvSpPr>
            <p:cNvPr id="49160" name="Oval 6"/>
            <p:cNvSpPr>
              <a:spLocks noChangeArrowheads="1"/>
            </p:cNvSpPr>
            <p:nvPr/>
          </p:nvSpPr>
          <p:spPr bwMode="auto">
            <a:xfrm>
              <a:off x="1600200" y="4949824"/>
              <a:ext cx="2752725" cy="88582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99CC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CC0099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s-AR" sz="1100">
                  <a:solidFill>
                    <a:srgbClr val="FF0066"/>
                  </a:solidFill>
                  <a:latin typeface="Calibri" pitchFamily="34" charset="0"/>
                  <a:cs typeface="Arial" pitchFamily="34" charset="0"/>
                </a:rPr>
                <a:t>Objetivos curriculares por nivel, ciclo y año escolar. Programación curricular</a:t>
              </a:r>
              <a:endParaRPr lang="es-AR">
                <a:cs typeface="Arial" pitchFamily="34" charset="0"/>
              </a:endParaRPr>
            </a:p>
          </p:txBody>
        </p:sp>
        <p:cxnSp>
          <p:nvCxnSpPr>
            <p:cNvPr id="49161" name="AutoShape 7"/>
            <p:cNvCxnSpPr>
              <a:cxnSpLocks noChangeShapeType="1"/>
            </p:cNvCxnSpPr>
            <p:nvPr/>
          </p:nvCxnSpPr>
          <p:spPr bwMode="auto">
            <a:xfrm>
              <a:off x="3181350" y="3952873"/>
              <a:ext cx="1485900" cy="1238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2" name="AutoShape 8"/>
            <p:cNvCxnSpPr>
              <a:cxnSpLocks noChangeShapeType="1"/>
            </p:cNvCxnSpPr>
            <p:nvPr/>
          </p:nvCxnSpPr>
          <p:spPr bwMode="auto">
            <a:xfrm>
              <a:off x="2247900" y="4324350"/>
              <a:ext cx="295275" cy="6254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3" name="AutoShape 9"/>
            <p:cNvCxnSpPr>
              <a:cxnSpLocks noChangeShapeType="1"/>
            </p:cNvCxnSpPr>
            <p:nvPr/>
          </p:nvCxnSpPr>
          <p:spPr bwMode="auto">
            <a:xfrm flipV="1">
              <a:off x="4095750" y="4572000"/>
              <a:ext cx="1095375" cy="561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500063" y="5072063"/>
            <a:ext cx="821531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304704" bIns="0" anchor="ctr">
            <a:spAutoFit/>
          </a:bodyPr>
          <a:lstStyle/>
          <a:p>
            <a:pPr algn="just"/>
            <a:r>
              <a:rPr lang="es-AR" sz="1600" b="1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En la actualidad los contenidos son denominados COMPETENCIAS, como conjunto de saberes que  o formas culturales cuya forma apropiación de los alumnos se considera esencial para su formación (Conceptos, habilidades, valores, creencias, sentimientos, actitudes, etc.).</a:t>
            </a:r>
          </a:p>
          <a:p>
            <a:pPr algn="just" eaLnBrk="0" hangingPunct="0"/>
            <a:endParaRPr lang="es-AR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2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026" grpId="0" animBg="1"/>
      <p:bldP spid="10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642918"/>
            <a:ext cx="8429684" cy="166199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b="1" dirty="0">
                <a:solidFill>
                  <a:schemeClr val="tx1"/>
                </a:solidFill>
                <a:latin typeface="Berlin Sans FB" pitchFamily="34" charset="0"/>
              </a:rPr>
              <a:t>La Didáctica Crítica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1400" b="1" dirty="0">
              <a:latin typeface="Berlin Sans FB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dirty="0">
                <a:solidFill>
                  <a:srgbClr val="002060"/>
                </a:solidFill>
                <a:latin typeface="Berlin Sans FB" pitchFamily="34" charset="0"/>
              </a:rPr>
              <a:t>Supone desarrollar en el docente una auténtica actividad científica, apoyada en la investigación, en el espíritu crítico y la autocrítica. (Susana Barco)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1600" dirty="0">
              <a:solidFill>
                <a:schemeClr val="accent6">
                  <a:lumMod val="20000"/>
                  <a:lumOff val="80000"/>
                </a:schemeClr>
              </a:solidFill>
              <a:latin typeface="Berlin Sans FB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1400" dirty="0">
              <a:latin typeface="Berlin Sans FB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00063" y="3500438"/>
            <a:ext cx="8143875" cy="1724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1400" dirty="0">
              <a:solidFill>
                <a:schemeClr val="accent4"/>
              </a:solidFill>
              <a:latin typeface="Berlin Sans FB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1400" dirty="0">
              <a:latin typeface="Berlin Sans FB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ª"/>
              <a:defRPr/>
            </a:pPr>
            <a:r>
              <a:rPr lang="es-AR" sz="2000" dirty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Que las renovaciones o alternativas en el terreno didáctico no pueden ser vistas ya como una instrumentación puramente tecnológica.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>
              <a:latin typeface="Berlin Sans FB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00063" y="5072063"/>
            <a:ext cx="8072437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Symbol" pitchFamily="18" charset="2"/>
              <a:buChar char=""/>
              <a:defRPr/>
            </a:pPr>
            <a:r>
              <a:rPr lang="es-AR" sz="2000" dirty="0">
                <a:solidFill>
                  <a:schemeClr val="bg2">
                    <a:lumMod val="25000"/>
                  </a:schemeClr>
                </a:solidFill>
                <a:latin typeface="Arial Rounded MT Bold" pitchFamily="34" charset="0"/>
              </a:rPr>
              <a:t>Que las actitudes aisladas carecen de valor, resultan imperantes en tanto no se encuadren en un sistema de actitudes que respondan a objetivos claros y a valores asumidos conscientemente.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71500" y="2857500"/>
            <a:ext cx="8143875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>
                <a:solidFill>
                  <a:schemeClr val="accent4"/>
                </a:solidFill>
                <a:latin typeface="Berlin Sans FB" pitchFamily="34" charset="0"/>
              </a:rPr>
              <a:t>Se considera que la didáctica crítica necesita tener presentes dos consideraciones: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8625" y="928688"/>
            <a:ext cx="8072438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AR" sz="2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Formulación de los objetivos de aprendizaje</a:t>
            </a:r>
          </a:p>
          <a:p>
            <a:pPr algn="just">
              <a:defRPr/>
            </a:pPr>
            <a:endParaRPr lang="es-AR" sz="2000" i="1" dirty="0">
              <a:solidFill>
                <a:schemeClr val="accent3"/>
              </a:solidFill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v"/>
              <a:defRPr/>
            </a:pPr>
            <a:r>
              <a:rPr lang="es-AR" sz="2000" i="1" dirty="0">
                <a:solidFill>
                  <a:schemeClr val="accent3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Evitar hablar de una fragmentación de los objetivos</a:t>
            </a:r>
          </a:p>
          <a:p>
            <a:pPr algn="just" eaLnBrk="0" hangingPunct="0">
              <a:buFont typeface="Wingdings" pitchFamily="2" charset="2"/>
              <a:buChar char="v"/>
              <a:defRPr/>
            </a:pPr>
            <a:endParaRPr lang="es-AR" sz="2000" i="1" dirty="0">
              <a:solidFill>
                <a:schemeClr val="accent3"/>
              </a:solidFill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v"/>
              <a:defRPr/>
            </a:pPr>
            <a:r>
              <a:rPr lang="es-AR" sz="2000" i="1" dirty="0">
                <a:solidFill>
                  <a:schemeClr val="accent3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Funciones: </a:t>
            </a:r>
          </a:p>
          <a:p>
            <a:pPr algn="just" eaLnBrk="0" hangingPunct="0">
              <a:buFont typeface="Wingdings" pitchFamily="2" charset="2"/>
              <a:buChar char="v"/>
              <a:defRPr/>
            </a:pPr>
            <a:endParaRPr lang="es-AR" sz="2000" dirty="0"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es-A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Determinar la intencionalidad, finalidad del acto educativo, explicar y fundamentar los aprendizajes que se pretenden.</a:t>
            </a:r>
            <a:endParaRPr lang="es-AR" sz="2000" dirty="0"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es-A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Proporcionar bases para plantear la evaluación y organizar contenidos en unidades, bloques o ejes</a:t>
            </a:r>
          </a:p>
          <a:p>
            <a:pPr algn="just" eaLnBrk="0" hangingPunct="0">
              <a:buFont typeface="Wingdings" pitchFamily="2" charset="2"/>
              <a:buChar char="ü"/>
              <a:defRPr/>
            </a:pPr>
            <a:endParaRPr lang="es-AR" sz="2000" dirty="0"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v"/>
              <a:defRPr/>
            </a:pPr>
            <a:r>
              <a:rPr lang="es-AR" sz="2000" dirty="0">
                <a:solidFill>
                  <a:schemeClr val="accent3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Los profesores deben participar en análisis y determinación del programa, y para la formulación de los objetivos:</a:t>
            </a:r>
          </a:p>
          <a:p>
            <a:pPr algn="just" eaLnBrk="0" hangingPunct="0">
              <a:defRPr/>
            </a:pPr>
            <a:endParaRPr lang="es-AR" sz="2000" dirty="0"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es-A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Los aprendizajes a alcanzar deberán ser claros.</a:t>
            </a:r>
            <a:endParaRPr lang="es-AR" sz="2000" dirty="0">
              <a:cs typeface="Arial" pitchFamily="34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es-AR" sz="2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Formularlos de manera que integren el objeto de conocimiento o fenómenos de la realidad a estudiar.</a:t>
            </a:r>
            <a:endParaRPr lang="es-AR" sz="20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65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3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7300"/>
                            </p:stCondLst>
                            <p:childTnLst>
                              <p:par>
                                <p:cTn id="3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800"/>
                            </p:stCondLst>
                            <p:childTnLst>
                              <p:par>
                                <p:cTn id="4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aralelogramo"/>
          <p:cNvSpPr/>
          <p:nvPr/>
        </p:nvSpPr>
        <p:spPr>
          <a:xfrm>
            <a:off x="1000125" y="4214813"/>
            <a:ext cx="7929563" cy="2428875"/>
          </a:xfrm>
          <a:prstGeom prst="parallelogram">
            <a:avLst>
              <a:gd name="adj" fmla="val 28368"/>
            </a:avLst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</a:gra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5" name="4 Paralelogramo"/>
          <p:cNvSpPr/>
          <p:nvPr/>
        </p:nvSpPr>
        <p:spPr>
          <a:xfrm flipV="1">
            <a:off x="285750" y="285750"/>
            <a:ext cx="5500688" cy="2071688"/>
          </a:xfrm>
          <a:prstGeom prst="parallelogram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57224" y="785794"/>
            <a:ext cx="750095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AR" b="1" dirty="0">
                <a:ln>
                  <a:solidFill>
                    <a:srgbClr val="CC00FF"/>
                  </a:solidFill>
                </a:ln>
                <a:solidFill>
                  <a:srgbClr val="FF6699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Las decisiones curriculares a nivel institucional (P.E.I) que constituyen la programación curricular deberían tener:</a:t>
            </a:r>
          </a:p>
          <a:p>
            <a:pPr algn="just">
              <a:defRPr/>
            </a:pPr>
            <a:endParaRPr lang="es-AR" b="1" dirty="0">
              <a:ln>
                <a:solidFill>
                  <a:srgbClr val="CC00FF"/>
                </a:solidFill>
              </a:ln>
              <a:solidFill>
                <a:srgbClr val="6600CC"/>
              </a:solidFill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"/>
              <a:defRPr/>
            </a:pPr>
            <a:r>
              <a:rPr lang="es-AR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Un carácter dinámico y funcional a mediano plazo.</a:t>
            </a:r>
          </a:p>
          <a:p>
            <a:pPr algn="just">
              <a:defRPr/>
            </a:pPr>
            <a:endParaRPr lang="es-AR" dirty="0">
              <a:solidFill>
                <a:srgbClr val="FFFF00"/>
              </a:solidFill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"/>
              <a:defRPr/>
            </a:pPr>
            <a:r>
              <a:rPr lang="es-AR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Estar en función de las necesidades de los alumnos y los docentes.</a:t>
            </a:r>
            <a:endParaRPr lang="es-AR" dirty="0">
              <a:solidFill>
                <a:srgbClr val="FFFF00"/>
              </a:solidFill>
              <a:latin typeface="Footlight MT Light" pitchFamily="18" charset="0"/>
              <a:cs typeface="Arial" pitchFamily="34" charset="0"/>
            </a:endParaRPr>
          </a:p>
        </p:txBody>
      </p:sp>
      <p:sp>
        <p:nvSpPr>
          <p:cNvPr id="3" name="2 Rectángulo"/>
          <p:cNvSpPr>
            <a:spLocks noChangeArrowheads="1"/>
          </p:cNvSpPr>
          <p:nvPr/>
        </p:nvSpPr>
        <p:spPr bwMode="auto">
          <a:xfrm>
            <a:off x="571500" y="2643188"/>
            <a:ext cx="771525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000" b="1">
                <a:solidFill>
                  <a:srgbClr val="CC00FF"/>
                </a:solidFill>
                <a:latin typeface="Berlin Sans FB" pitchFamily="34" charset="0"/>
              </a:rPr>
              <a:t>La elaboración de objetivos conductuales:</a:t>
            </a:r>
          </a:p>
          <a:p>
            <a:endParaRPr lang="es-AR">
              <a:solidFill>
                <a:srgbClr val="FFFF00"/>
              </a:solidFill>
              <a:latin typeface="Berlin Sans FB" pitchFamily="34" charset="0"/>
            </a:endParaRPr>
          </a:p>
          <a:p>
            <a:pPr>
              <a:buFont typeface="Century Schoolbook" pitchFamily="18" charset="0"/>
              <a:buChar char="☺"/>
            </a:pPr>
            <a:r>
              <a:rPr lang="es-AR">
                <a:solidFill>
                  <a:srgbClr val="CC99FF"/>
                </a:solidFill>
                <a:latin typeface="Berlin Sans FB" pitchFamily="34" charset="0"/>
              </a:rPr>
              <a:t> </a:t>
            </a:r>
            <a:r>
              <a:rPr lang="es-AR" b="1">
                <a:solidFill>
                  <a:srgbClr val="CC99FF"/>
                </a:solidFill>
                <a:latin typeface="Berlin Sans FB" pitchFamily="34" charset="0"/>
              </a:rPr>
              <a:t>No se deberían individualizar los contenidos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                              por que se obtendrían mas 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                              resultados de los que se puede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                              alcanzar.</a:t>
            </a:r>
          </a:p>
          <a:p>
            <a:pPr>
              <a:buFont typeface="Century Schoolbook" pitchFamily="18" charset="0"/>
              <a:buChar char="☺"/>
            </a:pPr>
            <a:r>
              <a:rPr lang="es-AR" b="1">
                <a:solidFill>
                  <a:srgbClr val="CC99FF"/>
                </a:solidFill>
                <a:latin typeface="Berlin Sans FB" pitchFamily="34" charset="0"/>
              </a:rPr>
              <a:t>No se ha tenido en cuenta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la relación particular entre la materia que se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enseña y el grado en que los objetivos pueden 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augurarse y detallarse.</a:t>
            </a:r>
          </a:p>
          <a:p>
            <a:pPr>
              <a:buFont typeface="Century Schoolbook" pitchFamily="18" charset="0"/>
              <a:buChar char="☺"/>
            </a:pPr>
            <a:r>
              <a:rPr lang="es-AR" b="1">
                <a:solidFill>
                  <a:srgbClr val="CC99FF"/>
                </a:solidFill>
                <a:latin typeface="Berlin Sans FB" pitchFamily="34" charset="0"/>
              </a:rPr>
              <a:t>La teoría del currículo pasa por alto </a:t>
            </a:r>
          </a:p>
          <a:p>
            <a:r>
              <a:rPr lang="es-AR">
                <a:solidFill>
                  <a:srgbClr val="FFFF00"/>
                </a:solidFill>
                <a:latin typeface="Berlin Sans FB" pitchFamily="34" charset="0"/>
              </a:rPr>
              <a:t>                                                                 tipos de logros que pueden medirse. </a:t>
            </a:r>
          </a:p>
        </p:txBody>
      </p:sp>
      <p:sp>
        <p:nvSpPr>
          <p:cNvPr id="9" name="8 Flecha curvada hacia abajo"/>
          <p:cNvSpPr/>
          <p:nvPr/>
        </p:nvSpPr>
        <p:spPr>
          <a:xfrm rot="2751823" flipV="1">
            <a:off x="4553744" y="3729832"/>
            <a:ext cx="609600" cy="40481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Flecha curvada hacia abajo"/>
          <p:cNvSpPr/>
          <p:nvPr/>
        </p:nvSpPr>
        <p:spPr>
          <a:xfrm rot="2751823" flipV="1">
            <a:off x="2644775" y="4821238"/>
            <a:ext cx="712788" cy="50641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>
              <a:solidFill>
                <a:schemeClr val="tx1"/>
              </a:solidFill>
            </a:endParaRPr>
          </a:p>
        </p:txBody>
      </p:sp>
      <p:sp>
        <p:nvSpPr>
          <p:cNvPr id="11" name="10 Flecha curvada hacia abajo"/>
          <p:cNvSpPr/>
          <p:nvPr/>
        </p:nvSpPr>
        <p:spPr>
          <a:xfrm rot="2751823" flipV="1">
            <a:off x="3430588" y="5892800"/>
            <a:ext cx="712787" cy="5064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4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68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bru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0"/>
            <a:ext cx="3429000" cy="22860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6000"/>
              </a:srgbClr>
            </a:outerShdw>
          </a:effectLst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s-AR" sz="2400">
                <a:solidFill>
                  <a:srgbClr val="FF6699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Debilidades del enfoque</a:t>
            </a:r>
            <a:r>
              <a:rPr lang="es-AR" sz="2000">
                <a:solidFill>
                  <a:srgbClr val="FF6699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:</a:t>
            </a:r>
          </a:p>
          <a:p>
            <a:pPr algn="just" eaLnBrk="0" hangingPunct="0">
              <a:buFontTx/>
              <a:buChar char="☼"/>
            </a:pPr>
            <a:r>
              <a:rPr lang="es-AR" b="1">
                <a:solidFill>
                  <a:srgbClr val="B2E38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“No aprovecha ni está de acuerdo con los estudios empíricos de la clase”</a:t>
            </a:r>
          </a:p>
          <a:p>
            <a:pPr algn="just" eaLnBrk="0" hangingPunct="0">
              <a:buFontTx/>
              <a:buChar char="☼"/>
            </a:pPr>
            <a:endParaRPr lang="es-AR">
              <a:ea typeface="Calibri" pitchFamily="34" charset="0"/>
              <a:cs typeface="Arial" pitchFamily="34" charset="0"/>
            </a:endParaRPr>
          </a:p>
          <a:p>
            <a:pPr algn="just" eaLnBrk="0" hangingPunct="0">
              <a:buFontTx/>
              <a:buChar char="☼"/>
            </a:pPr>
            <a:r>
              <a:rPr lang="es-AR">
                <a:solidFill>
                  <a:srgbClr val="5FE8D6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“El análisis del contenido del currículum en los objetivos de conducta no está de acuerdo con la naturaleza y la estructura del conocimiento, con la epistemología”</a:t>
            </a:r>
          </a:p>
          <a:p>
            <a:pPr algn="just" eaLnBrk="0" hangingPunct="0">
              <a:buFontTx/>
              <a:buChar char="☼"/>
            </a:pPr>
            <a:endParaRPr lang="es-AR">
              <a:cs typeface="Arial" pitchFamily="34" charset="0"/>
            </a:endParaRPr>
          </a:p>
          <a:p>
            <a:pPr algn="just" eaLnBrk="0" hangingPunct="0">
              <a:buFontTx/>
              <a:buChar char="☼"/>
            </a:pPr>
            <a:r>
              <a:rPr lang="es-AR">
                <a:solidFill>
                  <a:srgbClr val="B2E389"/>
                </a:solidFill>
                <a:latin typeface="Calibri" pitchFamily="34" charset="0"/>
              </a:rPr>
              <a:t>La formula de los objetivos deja a un lado los problemas éticos y políticos asociados con el control de la educación y sus aspiraciones.</a:t>
            </a:r>
          </a:p>
          <a:p>
            <a:pPr algn="just" eaLnBrk="0" hangingPunct="0">
              <a:buFontTx/>
              <a:buChar char="☼"/>
            </a:pPr>
            <a:endParaRPr lang="es-AR">
              <a:cs typeface="Arial" pitchFamily="34" charset="0"/>
            </a:endParaRPr>
          </a:p>
          <a:p>
            <a:pPr algn="just" eaLnBrk="0" hangingPunct="0">
              <a:buFontTx/>
              <a:buChar char="☼"/>
            </a:pPr>
            <a:r>
              <a:rPr lang="es-AR">
                <a:solidFill>
                  <a:srgbClr val="5FE8D6"/>
                </a:solidFill>
                <a:latin typeface="Calibri" pitchFamily="34" charset="0"/>
              </a:rPr>
              <a:t>El modelo de objetivos sobreestima la capacidad del profesor de comprender el proceso educativo.</a:t>
            </a:r>
          </a:p>
          <a:p>
            <a:pPr algn="just" eaLnBrk="0" hangingPunct="0"/>
            <a:r>
              <a:rPr lang="es-AR">
                <a:latin typeface="Calibri" pitchFamily="34" charset="0"/>
              </a:rPr>
              <a:t>                                                                                                               L. Stenhouse </a:t>
            </a:r>
            <a:endParaRPr lang="es-AR">
              <a:cs typeface="Arial" pitchFamily="34" charset="0"/>
            </a:endParaRPr>
          </a:p>
          <a:p>
            <a:pPr algn="ctr" eaLnBrk="0" hangingPunct="0"/>
            <a:r>
              <a:rPr lang="es-AR" sz="2400">
                <a:solidFill>
                  <a:srgbClr val="FF6699"/>
                </a:solidFill>
                <a:latin typeface="Berlin Sans FB Demi" pitchFamily="34" charset="0"/>
              </a:rPr>
              <a:t>Finalidad pedagógica:</a:t>
            </a:r>
          </a:p>
          <a:p>
            <a:pPr algn="ctr" eaLnBrk="0" hangingPunct="0"/>
            <a:endParaRPr lang="es-AR">
              <a:latin typeface="Berlin Sans FB Demi" pitchFamily="34" charset="0"/>
            </a:endParaRPr>
          </a:p>
          <a:p>
            <a:pPr eaLnBrk="0" hangingPunct="0">
              <a:buFont typeface="Wingdings" pitchFamily="2" charset="2"/>
              <a:buChar char="v"/>
            </a:pPr>
            <a:r>
              <a:rPr lang="es-AR" b="1">
                <a:solidFill>
                  <a:srgbClr val="CC00FF"/>
                </a:solidFill>
                <a:latin typeface="Calibri" pitchFamily="34" charset="0"/>
              </a:rPr>
              <a:t>Desarrollar una comprensión  de situaciones sociales y actos humanos y de los problemas  relacionado con valores controvertidos que:</a:t>
            </a:r>
          </a:p>
          <a:p>
            <a:pPr eaLnBrk="0" hangingPunct="0">
              <a:buFontTx/>
              <a:buChar char="•"/>
            </a:pPr>
            <a:endParaRPr lang="es-AR">
              <a:cs typeface="Arial" pitchFamily="34" charset="0"/>
            </a:endParaRPr>
          </a:p>
          <a:p>
            <a:pPr algn="r" eaLnBrk="0" hangingPunct="0">
              <a:buFontTx/>
              <a:buChar char="•"/>
            </a:pPr>
            <a:r>
              <a:rPr lang="es-AR">
                <a:solidFill>
                  <a:srgbClr val="FFCCCC"/>
                </a:solidFill>
                <a:latin typeface="Calibri" pitchFamily="34" charset="0"/>
              </a:rPr>
              <a:t>Deben ser tratadas con los adolescentes.</a:t>
            </a:r>
            <a:endParaRPr lang="es-AR">
              <a:solidFill>
                <a:srgbClr val="FFCCCC"/>
              </a:solidFill>
              <a:cs typeface="Arial" pitchFamily="34" charset="0"/>
            </a:endParaRPr>
          </a:p>
          <a:p>
            <a:pPr algn="r" eaLnBrk="0" hangingPunct="0">
              <a:buFontTx/>
              <a:buChar char="•"/>
            </a:pPr>
            <a:r>
              <a:rPr lang="es-AR">
                <a:solidFill>
                  <a:srgbClr val="FF99FF"/>
                </a:solidFill>
                <a:latin typeface="Calibri" pitchFamily="34" charset="0"/>
              </a:rPr>
              <a:t>Debe ser neutro y no imponer sus propios puntos de vista.</a:t>
            </a:r>
            <a:endParaRPr lang="es-AR">
              <a:solidFill>
                <a:srgbClr val="FF99FF"/>
              </a:solidFill>
              <a:cs typeface="Arial" pitchFamily="34" charset="0"/>
            </a:endParaRPr>
          </a:p>
          <a:p>
            <a:pPr algn="r" eaLnBrk="0" hangingPunct="0">
              <a:buFontTx/>
              <a:buChar char="•"/>
            </a:pPr>
            <a:r>
              <a:rPr lang="es-AR">
                <a:solidFill>
                  <a:srgbClr val="FFCCCC"/>
                </a:solidFill>
                <a:latin typeface="Calibri" pitchFamily="34" charset="0"/>
              </a:rPr>
              <a:t>Investigar a partir de la discusión, no de la instrucción.</a:t>
            </a:r>
            <a:endParaRPr lang="es-AR">
              <a:solidFill>
                <a:srgbClr val="FFCCCC"/>
              </a:solidFill>
              <a:cs typeface="Arial" pitchFamily="34" charset="0"/>
            </a:endParaRPr>
          </a:p>
          <a:p>
            <a:pPr algn="r" eaLnBrk="0" hangingPunct="0">
              <a:buFontTx/>
              <a:buChar char="•"/>
            </a:pPr>
            <a:r>
              <a:rPr lang="es-AR">
                <a:solidFill>
                  <a:srgbClr val="FF99FF"/>
                </a:solidFill>
                <a:latin typeface="Calibri" pitchFamily="34" charset="0"/>
              </a:rPr>
              <a:t>En las discusiones se proteger las opiniones divergentes.</a:t>
            </a:r>
            <a:endParaRPr lang="es-AR">
              <a:solidFill>
                <a:srgbClr val="FF99FF"/>
              </a:solidFill>
              <a:cs typeface="Arial" pitchFamily="34" charset="0"/>
            </a:endParaRPr>
          </a:p>
          <a:p>
            <a:pPr algn="r" eaLnBrk="0" hangingPunct="0">
              <a:buFontTx/>
              <a:buChar char="•"/>
            </a:pPr>
            <a:r>
              <a:rPr lang="es-AR">
                <a:solidFill>
                  <a:srgbClr val="FFCCCC"/>
                </a:solidFill>
                <a:latin typeface="Calibri" pitchFamily="34" charset="0"/>
              </a:rPr>
              <a:t>Cuidar que las opiniones sean justificadas y fundamentadas.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autoRev="1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autoRev="1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400"/>
                            </p:stCondLst>
                            <p:childTnLst>
                              <p:par>
                                <p:cTn id="33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4" dur="250" autoRev="1" fill="hold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250" autoRev="1" fill="hold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250" autoRev="1" fill="hold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875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9750"/>
                            </p:stCondLst>
                            <p:childTnLst>
                              <p:par>
                                <p:cTn id="4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250" autoRev="1" fill="hold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250" autoRev="1" fill="hold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250" autoRev="1" fill="hold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85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850"/>
                            </p:stCondLst>
                            <p:childTnLst>
                              <p:par>
                                <p:cTn id="52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3" dur="500" autoRev="1" fill="hold"/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autoRev="1" fill="hold"/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autoRev="1" fill="hold"/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505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05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5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555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6050"/>
                            </p:stCondLst>
                            <p:childTnLst>
                              <p:par>
                                <p:cTn id="67" presetID="2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0" fill="hold"/>
                                        <p:tgtEl>
                                          <p:spTgt spid="225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0" fill="hold"/>
                                        <p:tgtEl>
                                          <p:spTgt spid="225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0" fill="hold"/>
                                        <p:tgtEl>
                                          <p:spTgt spid="225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1" dur="5000" fill="hold"/>
                                        <p:tgtEl>
                                          <p:spTgt spid="225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05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1350"/>
                            </p:stCondLst>
                            <p:childTnLst>
                              <p:par>
                                <p:cTn id="76" presetID="2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0" fill="hold"/>
                                        <p:tgtEl>
                                          <p:spTgt spid="225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0" fill="hold"/>
                                        <p:tgtEl>
                                          <p:spTgt spid="225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0" fill="hold"/>
                                        <p:tgtEl>
                                          <p:spTgt spid="225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0" dur="5000" fill="hold"/>
                                        <p:tgtEl>
                                          <p:spTgt spid="225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635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6650"/>
                            </p:stCondLst>
                            <p:childTnLst>
                              <p:par>
                                <p:cTn id="85" presetID="2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0" fill="hold"/>
                                        <p:tgtEl>
                                          <p:spTgt spid="225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0" fill="hold"/>
                                        <p:tgtEl>
                                          <p:spTgt spid="225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0" fill="hold"/>
                                        <p:tgtEl>
                                          <p:spTgt spid="225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9" dur="5000" fill="hold"/>
                                        <p:tgtEl>
                                          <p:spTgt spid="2252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165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1950"/>
                            </p:stCondLst>
                            <p:childTnLst>
                              <p:par>
                                <p:cTn id="94" presetID="2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0" fill="hold"/>
                                        <p:tgtEl>
                                          <p:spTgt spid="2252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0" fill="hold"/>
                                        <p:tgtEl>
                                          <p:spTgt spid="2252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0" fill="hold"/>
                                        <p:tgtEl>
                                          <p:spTgt spid="2252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8" dur="5000" fill="hold"/>
                                        <p:tgtEl>
                                          <p:spTgt spid="2252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695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7250"/>
                            </p:stCondLst>
                            <p:childTnLst>
                              <p:par>
                                <p:cTn id="103" presetID="24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0" fill="hold"/>
                                        <p:tgtEl>
                                          <p:spTgt spid="2252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0" fill="hold"/>
                                        <p:tgtEl>
                                          <p:spTgt spid="2252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2252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7" dur="5000" fill="hold"/>
                                        <p:tgtEl>
                                          <p:spTgt spid="2252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4 Imagen" descr="DSC03332.JPG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71472" y="0"/>
            <a:ext cx="7929618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s-AR" sz="2800" b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Bodoni MT Black" pitchFamily="18" charset="0"/>
                <a:ea typeface="Calibri" pitchFamily="34" charset="0"/>
                <a:cs typeface="Times New Roman" pitchFamily="18" charset="0"/>
              </a:rPr>
              <a:t>Procurar el logro de los siguientes propósitos educativos:</a:t>
            </a:r>
          </a:p>
          <a:p>
            <a:pPr algn="just">
              <a:defRPr/>
            </a:pPr>
            <a:endParaRPr lang="es-AR" sz="2000" dirty="0">
              <a:cs typeface="Arial" pitchFamily="34" charset="0"/>
            </a:endParaRPr>
          </a:p>
          <a:p>
            <a:pPr algn="just" eaLnBrk="0" hangingPunct="0">
              <a:buFontTx/>
              <a:buChar char="•"/>
              <a:defRPr/>
            </a:pPr>
            <a:r>
              <a:rPr lang="es-AR" sz="2000" b="1" dirty="0">
                <a:solidFill>
                  <a:srgbClr val="CC00FF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Dotar a los estudiantes de respeto y confianza en sus propias capacidades.</a:t>
            </a:r>
          </a:p>
          <a:p>
            <a:pPr algn="just" eaLnBrk="0" hangingPunct="0">
              <a:buFontTx/>
              <a:buChar char="•"/>
              <a:defRPr/>
            </a:pPr>
            <a:endParaRPr lang="es-AR" sz="2000" b="1" dirty="0">
              <a:latin typeface="DFKai-SB" pitchFamily="65" charset="-120"/>
              <a:ea typeface="DFKai-SB" pitchFamily="65" charset="-120"/>
              <a:cs typeface="Arial" pitchFamily="34" charset="0"/>
            </a:endParaRPr>
          </a:p>
          <a:p>
            <a:pPr algn="just" eaLnBrk="0" hangingPunct="0">
              <a:buFontTx/>
              <a:buChar char="•"/>
              <a:defRPr/>
            </a:pPr>
            <a:r>
              <a:rPr lang="es-AR" sz="2000" b="1" dirty="0">
                <a:solidFill>
                  <a:srgbClr val="FF99FF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Ampliar el respeto y la confianza hacia la capacidad de analizar la condición humana, las vicisitudes del hombre y su vida social.</a:t>
            </a:r>
          </a:p>
          <a:p>
            <a:pPr algn="just" eaLnBrk="0" hangingPunct="0">
              <a:buFontTx/>
              <a:buChar char="•"/>
              <a:defRPr/>
            </a:pPr>
            <a:endParaRPr lang="es-AR" sz="2000" b="1" dirty="0">
              <a:latin typeface="DFKai-SB" pitchFamily="65" charset="-120"/>
              <a:ea typeface="DFKai-SB" pitchFamily="65" charset="-120"/>
              <a:cs typeface="Arial" pitchFamily="34" charset="0"/>
            </a:endParaRPr>
          </a:p>
          <a:p>
            <a:pPr algn="just" eaLnBrk="0" hangingPunct="0">
              <a:buFontTx/>
              <a:buChar char="•"/>
              <a:defRPr/>
            </a:pPr>
            <a:r>
              <a:rPr lang="es-AR" sz="2000" b="1" dirty="0">
                <a:solidFill>
                  <a:srgbClr val="FFCCCC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Proporcionarles un conjunto de modelos operativos que les permita analizar mejor la naturaleza del mundo social en el que viven y la circunstancia en que se halla inmerso el hombre.</a:t>
            </a:r>
          </a:p>
          <a:p>
            <a:pPr algn="just" eaLnBrk="0" hangingPunct="0">
              <a:buFontTx/>
              <a:buChar char="•"/>
              <a:defRPr/>
            </a:pPr>
            <a:endParaRPr lang="es-AR" sz="2000" b="1" dirty="0">
              <a:latin typeface="DFKai-SB" pitchFamily="65" charset="-120"/>
              <a:ea typeface="DFKai-SB" pitchFamily="65" charset="-120"/>
              <a:cs typeface="Arial" pitchFamily="34" charset="0"/>
            </a:endParaRPr>
          </a:p>
          <a:p>
            <a:pPr algn="just" eaLnBrk="0" hangingPunct="0">
              <a:buFontTx/>
              <a:buChar char="•"/>
              <a:defRPr/>
            </a:pPr>
            <a:r>
              <a:rPr lang="es-AR" sz="2000" b="1" dirty="0">
                <a:solidFill>
                  <a:srgbClr val="FF7C80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Crear un sentimiento de respeto hacia las capacidades y vicisitudes del hombre como especie.</a:t>
            </a:r>
          </a:p>
          <a:p>
            <a:pPr algn="just" eaLnBrk="0" hangingPunct="0">
              <a:buFontTx/>
              <a:buChar char="•"/>
              <a:defRPr/>
            </a:pPr>
            <a:endParaRPr lang="es-AR" sz="2000" b="1" dirty="0">
              <a:latin typeface="DFKai-SB" pitchFamily="65" charset="-120"/>
              <a:ea typeface="DFKai-SB" pitchFamily="65" charset="-120"/>
              <a:cs typeface="Arial" pitchFamily="34" charset="0"/>
            </a:endParaRPr>
          </a:p>
          <a:p>
            <a:pPr algn="just" eaLnBrk="0" hangingPunct="0">
              <a:buFontTx/>
              <a:buChar char="•"/>
              <a:defRPr/>
            </a:pPr>
            <a:r>
              <a:rPr lang="es-AR" sz="2000" b="1" dirty="0">
                <a:solidFill>
                  <a:srgbClr val="CC99FF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Despertar en el estudiante la sensación de que la evolución es un proyecto inacabado.</a:t>
            </a:r>
          </a:p>
          <a:p>
            <a:pPr algn="r" eaLnBrk="0" hangingPunct="0">
              <a:defRPr/>
            </a:pPr>
            <a:r>
              <a:rPr lang="es-AR" sz="2000" b="1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  <a:cs typeface="Times New Roman" pitchFamily="18" charset="0"/>
              </a:rPr>
              <a:t>Bruner, J</a:t>
            </a:r>
            <a:endParaRPr lang="es-AR" sz="2000" b="1" dirty="0">
              <a:solidFill>
                <a:schemeClr val="bg1"/>
              </a:solidFill>
              <a:latin typeface="DFKai-SB" pitchFamily="65" charset="-120"/>
              <a:ea typeface="DFKai-SB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200"/>
                            </p:stCondLst>
                            <p:childTnLst>
                              <p:par>
                                <p:cTn id="1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0"/>
                            </p:stCondLst>
                            <p:childTnLst>
                              <p:par>
                                <p:cTn id="2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100"/>
                            </p:stCondLst>
                            <p:childTnLst>
                              <p:par>
                                <p:cTn id="2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900"/>
                            </p:stCondLst>
                            <p:childTnLst>
                              <p:par>
                                <p:cTn id="3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4000"/>
                            </p:stCondLst>
                            <p:childTnLst>
                              <p:par>
                                <p:cTn id="3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700"/>
                            </p:stCondLst>
                            <p:childTnLst>
                              <p:par>
                                <p:cTn id="45" presetID="7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569</TotalTime>
  <Words>774</Words>
  <Application>Microsoft Office PowerPoint</Application>
  <PresentationFormat>Presentación en pantalla (4:3)</PresentationFormat>
  <Paragraphs>121</Paragraphs>
  <Slides>9</Slides>
  <Notes>2</Notes>
  <HiddenSlides>0</HiddenSlides>
  <MMClips>1</MMClips>
  <ScaleCrop>false</ScaleCrop>
  <HeadingPairs>
    <vt:vector size="6" baseType="variant">
      <vt:variant>
        <vt:lpstr>Fuentes usadas</vt:lpstr>
      </vt:variant>
      <vt:variant>
        <vt:i4>26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9</vt:i4>
      </vt:variant>
    </vt:vector>
  </HeadingPairs>
  <TitlesOfParts>
    <vt:vector size="41" baseType="lpstr">
      <vt:lpstr>Arial</vt:lpstr>
      <vt:lpstr>Consolas</vt:lpstr>
      <vt:lpstr>Corbel</vt:lpstr>
      <vt:lpstr>Wingdings</vt:lpstr>
      <vt:lpstr>Wingdings 2</vt:lpstr>
      <vt:lpstr>Wingdings 3</vt:lpstr>
      <vt:lpstr>Calibri</vt:lpstr>
      <vt:lpstr>Constantia</vt:lpstr>
      <vt:lpstr>Century Gothic</vt:lpstr>
      <vt:lpstr>Verdana</vt:lpstr>
      <vt:lpstr>Lucida Sans Unicode</vt:lpstr>
      <vt:lpstr>Franklin Gothic Book</vt:lpstr>
      <vt:lpstr>Georgia</vt:lpstr>
      <vt:lpstr>Footlight MT Light</vt:lpstr>
      <vt:lpstr>Stencil</vt:lpstr>
      <vt:lpstr>Franklin Gothic Medium</vt:lpstr>
      <vt:lpstr>Baskerville Old Face</vt:lpstr>
      <vt:lpstr>Cambria</vt:lpstr>
      <vt:lpstr>Times New Roman</vt:lpstr>
      <vt:lpstr>Berlin Sans FB</vt:lpstr>
      <vt:lpstr>Arial Rounded MT Bold</vt:lpstr>
      <vt:lpstr>Symbol</vt:lpstr>
      <vt:lpstr>Arial Narrow</vt:lpstr>
      <vt:lpstr>Century Schoolbook</vt:lpstr>
      <vt:lpstr>Aharoni</vt:lpstr>
      <vt:lpstr>Berlin Sans FB Demi</vt:lpstr>
      <vt:lpstr>Metro</vt:lpstr>
      <vt:lpstr>Flujo</vt:lpstr>
      <vt:lpstr>Brío</vt:lpstr>
      <vt:lpstr>Concurrencia</vt:lpstr>
      <vt:lpstr>Técnico</vt:lpstr>
      <vt:lpstr>Civil</vt:lpstr>
      <vt:lpstr>Planificación curricular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Didactica crtica  componentes de la programacion     3° año de profesorado de psicologia</dc:title>
  <dc:creator>Analia Eloisa Gomez</dc:creator>
  <cp:lastModifiedBy>Lap</cp:lastModifiedBy>
  <cp:revision>126</cp:revision>
  <dcterms:created xsi:type="dcterms:W3CDTF">2008-06-22T13:32:33Z</dcterms:created>
  <dcterms:modified xsi:type="dcterms:W3CDTF">2012-02-18T01:14:10Z</dcterms:modified>
</cp:coreProperties>
</file>